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320" r:id="rId4"/>
    <p:sldId id="313" r:id="rId5"/>
    <p:sldId id="314" r:id="rId6"/>
    <p:sldId id="264" r:id="rId7"/>
    <p:sldId id="315" r:id="rId8"/>
    <p:sldId id="316" r:id="rId9"/>
    <p:sldId id="317" r:id="rId10"/>
    <p:sldId id="319" r:id="rId11"/>
    <p:sldId id="321" r:id="rId12"/>
    <p:sldId id="318" r:id="rId13"/>
    <p:sldId id="322" r:id="rId14"/>
    <p:sldId id="323" r:id="rId15"/>
    <p:sldId id="324" r:id="rId16"/>
    <p:sldId id="325" r:id="rId17"/>
    <p:sldId id="326" r:id="rId18"/>
    <p:sldId id="327" r:id="rId19"/>
    <p:sldId id="328" r:id="rId20"/>
    <p:sldId id="329" r:id="rId21"/>
    <p:sldId id="330" r:id="rId22"/>
    <p:sldId id="311" r:id="rId23"/>
    <p:sldId id="346" r:id="rId24"/>
    <p:sldId id="347" r:id="rId25"/>
    <p:sldId id="348" r:id="rId26"/>
    <p:sldId id="349" r:id="rId27"/>
    <p:sldId id="350" r:id="rId28"/>
    <p:sldId id="351" r:id="rId29"/>
    <p:sldId id="352" r:id="rId30"/>
    <p:sldId id="353" r:id="rId31"/>
    <p:sldId id="354" r:id="rId32"/>
    <p:sldId id="355" r:id="rId33"/>
    <p:sldId id="369" r:id="rId34"/>
    <p:sldId id="370" r:id="rId35"/>
    <p:sldId id="361" r:id="rId36"/>
    <p:sldId id="356" r:id="rId37"/>
    <p:sldId id="357" r:id="rId38"/>
    <p:sldId id="358" r:id="rId39"/>
    <p:sldId id="363" r:id="rId40"/>
    <p:sldId id="364" r:id="rId41"/>
    <p:sldId id="365" r:id="rId42"/>
    <p:sldId id="359" r:id="rId43"/>
    <p:sldId id="366" r:id="rId44"/>
    <p:sldId id="367" r:id="rId45"/>
    <p:sldId id="368" r:id="rId46"/>
    <p:sldId id="360" r:id="rId47"/>
    <p:sldId id="362" r:id="rId48"/>
    <p:sldId id="371" r:id="rId49"/>
    <p:sldId id="372" r:id="rId50"/>
    <p:sldId id="373" r:id="rId51"/>
    <p:sldId id="374" r:id="rId52"/>
    <p:sldId id="375" r:id="rId53"/>
    <p:sldId id="376" r:id="rId54"/>
    <p:sldId id="377" r:id="rId55"/>
    <p:sldId id="378" r:id="rId56"/>
    <p:sldId id="379" r:id="rId57"/>
    <p:sldId id="380" r:id="rId58"/>
    <p:sldId id="381" r:id="rId59"/>
    <p:sldId id="382" r:id="rId60"/>
    <p:sldId id="383" r:id="rId61"/>
    <p:sldId id="384" r:id="rId62"/>
    <p:sldId id="385" r:id="rId63"/>
    <p:sldId id="386" r:id="rId64"/>
    <p:sldId id="387" r:id="rId65"/>
    <p:sldId id="388" r:id="rId66"/>
    <p:sldId id="389" r:id="rId67"/>
    <p:sldId id="391" r:id="rId68"/>
    <p:sldId id="392" r:id="rId69"/>
    <p:sldId id="393" r:id="rId70"/>
    <p:sldId id="394" r:id="rId71"/>
    <p:sldId id="395" r:id="rId72"/>
    <p:sldId id="396" r:id="rId73"/>
    <p:sldId id="397" r:id="rId74"/>
    <p:sldId id="398" r:id="rId75"/>
    <p:sldId id="390" r:id="rId76"/>
    <p:sldId id="399" r:id="rId77"/>
    <p:sldId id="400" r:id="rId78"/>
    <p:sldId id="406" r:id="rId79"/>
    <p:sldId id="401" r:id="rId80"/>
    <p:sldId id="402" r:id="rId81"/>
    <p:sldId id="403" r:id="rId82"/>
    <p:sldId id="404" r:id="rId83"/>
    <p:sldId id="405" r:id="rId84"/>
    <p:sldId id="407" r:id="rId85"/>
    <p:sldId id="408" r:id="rId86"/>
    <p:sldId id="409" r:id="rId87"/>
    <p:sldId id="410" r:id="rId88"/>
    <p:sldId id="411" r:id="rId89"/>
    <p:sldId id="412" r:id="rId90"/>
    <p:sldId id="413" r:id="rId91"/>
    <p:sldId id="414" r:id="rId92"/>
    <p:sldId id="415" r:id="rId93"/>
    <p:sldId id="416" r:id="rId94"/>
    <p:sldId id="417" r:id="rId95"/>
    <p:sldId id="418" r:id="rId96"/>
    <p:sldId id="419" r:id="rId97"/>
    <p:sldId id="420" r:id="rId98"/>
    <p:sldId id="421" r:id="rId99"/>
    <p:sldId id="422" r:id="rId100"/>
    <p:sldId id="423" r:id="rId101"/>
    <p:sldId id="424" r:id="rId102"/>
    <p:sldId id="425" r:id="rId103"/>
    <p:sldId id="426" r:id="rId104"/>
    <p:sldId id="427" r:id="rId105"/>
    <p:sldId id="428" r:id="rId106"/>
    <p:sldId id="429" r:id="rId107"/>
    <p:sldId id="430" r:id="rId108"/>
    <p:sldId id="431" r:id="rId109"/>
    <p:sldId id="432" r:id="rId110"/>
    <p:sldId id="433" r:id="rId111"/>
    <p:sldId id="434" r:id="rId112"/>
    <p:sldId id="435" r:id="rId113"/>
    <p:sldId id="436" r:id="rId114"/>
    <p:sldId id="437" r:id="rId115"/>
    <p:sldId id="438" r:id="rId116"/>
    <p:sldId id="439" r:id="rId117"/>
    <p:sldId id="440" r:id="rId118"/>
    <p:sldId id="441" r:id="rId119"/>
    <p:sldId id="442" r:id="rId120"/>
    <p:sldId id="443" r:id="rId121"/>
    <p:sldId id="444" r:id="rId122"/>
    <p:sldId id="445" r:id="rId123"/>
    <p:sldId id="446" r:id="rId124"/>
    <p:sldId id="447" r:id="rId125"/>
    <p:sldId id="448" r:id="rId126"/>
    <p:sldId id="449" r:id="rId127"/>
    <p:sldId id="450" r:id="rId128"/>
    <p:sldId id="451" r:id="rId129"/>
    <p:sldId id="452" r:id="rId130"/>
    <p:sldId id="453" r:id="rId131"/>
    <p:sldId id="454" r:id="rId132"/>
    <p:sldId id="455" r:id="rId133"/>
    <p:sldId id="456" r:id="rId134"/>
    <p:sldId id="457" r:id="rId135"/>
    <p:sldId id="458" r:id="rId136"/>
    <p:sldId id="459" r:id="rId137"/>
    <p:sldId id="460" r:id="rId138"/>
    <p:sldId id="461" r:id="rId139"/>
    <p:sldId id="462" r:id="rId140"/>
    <p:sldId id="294" r:id="rId141"/>
    <p:sldId id="295" r:id="rId142"/>
    <p:sldId id="331" r:id="rId143"/>
    <p:sldId id="341" r:id="rId144"/>
    <p:sldId id="342" r:id="rId145"/>
    <p:sldId id="340" r:id="rId146"/>
    <p:sldId id="343" r:id="rId147"/>
    <p:sldId id="296" r:id="rId148"/>
    <p:sldId id="332" r:id="rId149"/>
    <p:sldId id="333" r:id="rId150"/>
    <p:sldId id="297" r:id="rId151"/>
    <p:sldId id="345" r:id="rId152"/>
    <p:sldId id="334" r:id="rId153"/>
    <p:sldId id="336" r:id="rId154"/>
    <p:sldId id="344" r:id="rId155"/>
    <p:sldId id="298" r:id="rId156"/>
    <p:sldId id="337" r:id="rId157"/>
    <p:sldId id="338" r:id="rId158"/>
    <p:sldId id="335" r:id="rId159"/>
    <p:sldId id="339" r:id="rId160"/>
    <p:sldId id="309" r:id="rId161"/>
    <p:sldId id="310" r:id="rId162"/>
    <p:sldId id="284" r:id="rId163"/>
    <p:sldId id="312" r:id="rId164"/>
    <p:sldId id="265" r:id="rId165"/>
    <p:sldId id="266" r:id="rId166"/>
    <p:sldId id="269" r:id="rId167"/>
    <p:sldId id="274" r:id="rId168"/>
    <p:sldId id="275" r:id="rId169"/>
    <p:sldId id="290" r:id="rId170"/>
    <p:sldId id="291" r:id="rId171"/>
    <p:sldId id="292" r:id="rId172"/>
    <p:sldId id="293" r:id="rId173"/>
    <p:sldId id="276" r:id="rId174"/>
    <p:sldId id="289" r:id="rId175"/>
    <p:sldId id="270" r:id="rId176"/>
    <p:sldId id="277" r:id="rId177"/>
    <p:sldId id="278" r:id="rId178"/>
    <p:sldId id="271" r:id="rId179"/>
    <p:sldId id="273" r:id="rId180"/>
    <p:sldId id="300" r:id="rId181"/>
    <p:sldId id="301" r:id="rId182"/>
    <p:sldId id="260" r:id="rId183"/>
    <p:sldId id="267" r:id="rId184"/>
    <p:sldId id="268" r:id="rId185"/>
    <p:sldId id="299" r:id="rId186"/>
    <p:sldId id="282" r:id="rId187"/>
    <p:sldId id="283" r:id="rId188"/>
    <p:sldId id="287" r:id="rId189"/>
    <p:sldId id="288" r:id="rId190"/>
    <p:sldId id="308" r:id="rId191"/>
    <p:sldId id="302" r:id="rId192"/>
    <p:sldId id="303" r:id="rId193"/>
    <p:sldId id="304" r:id="rId19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B418285D-C1CE-0846-B732-A79B7FDA26B6}">
          <p14:sldIdLst>
            <p14:sldId id="256"/>
            <p14:sldId id="257"/>
            <p14:sldId id="320"/>
            <p14:sldId id="313"/>
            <p14:sldId id="314"/>
            <p14:sldId id="264"/>
            <p14:sldId id="315"/>
            <p14:sldId id="316"/>
            <p14:sldId id="317"/>
            <p14:sldId id="319"/>
            <p14:sldId id="321"/>
            <p14:sldId id="318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11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69"/>
            <p14:sldId id="370"/>
            <p14:sldId id="361"/>
            <p14:sldId id="356"/>
            <p14:sldId id="357"/>
            <p14:sldId id="358"/>
            <p14:sldId id="363"/>
            <p14:sldId id="364"/>
            <p14:sldId id="365"/>
            <p14:sldId id="359"/>
            <p14:sldId id="366"/>
            <p14:sldId id="367"/>
            <p14:sldId id="368"/>
            <p14:sldId id="360"/>
            <p14:sldId id="362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0"/>
            <p14:sldId id="399"/>
            <p14:sldId id="400"/>
            <p14:sldId id="406"/>
            <p14:sldId id="401"/>
            <p14:sldId id="402"/>
            <p14:sldId id="403"/>
            <p14:sldId id="404"/>
            <p14:sldId id="405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294"/>
            <p14:sldId id="295"/>
            <p14:sldId id="331"/>
            <p14:sldId id="341"/>
            <p14:sldId id="342"/>
            <p14:sldId id="340"/>
            <p14:sldId id="343"/>
            <p14:sldId id="296"/>
            <p14:sldId id="332"/>
            <p14:sldId id="333"/>
            <p14:sldId id="297"/>
            <p14:sldId id="345"/>
            <p14:sldId id="334"/>
            <p14:sldId id="336"/>
            <p14:sldId id="344"/>
            <p14:sldId id="298"/>
            <p14:sldId id="337"/>
            <p14:sldId id="338"/>
            <p14:sldId id="335"/>
            <p14:sldId id="339"/>
            <p14:sldId id="309"/>
            <p14:sldId id="310"/>
            <p14:sldId id="284"/>
          </p14:sldIdLst>
        </p14:section>
        <p14:section name="Legacy" id="{8758BF4D-7FDA-BC4F-B2D4-B073C9D4398F}">
          <p14:sldIdLst>
            <p14:sldId id="312"/>
            <p14:sldId id="265"/>
            <p14:sldId id="266"/>
            <p14:sldId id="269"/>
            <p14:sldId id="274"/>
            <p14:sldId id="275"/>
            <p14:sldId id="290"/>
            <p14:sldId id="291"/>
            <p14:sldId id="292"/>
            <p14:sldId id="293"/>
            <p14:sldId id="276"/>
            <p14:sldId id="289"/>
            <p14:sldId id="270"/>
            <p14:sldId id="277"/>
            <p14:sldId id="278"/>
            <p14:sldId id="271"/>
            <p14:sldId id="273"/>
            <p14:sldId id="300"/>
            <p14:sldId id="301"/>
            <p14:sldId id="260"/>
            <p14:sldId id="267"/>
            <p14:sldId id="268"/>
            <p14:sldId id="299"/>
            <p14:sldId id="282"/>
            <p14:sldId id="283"/>
            <p14:sldId id="287"/>
            <p14:sldId id="288"/>
            <p14:sldId id="308"/>
            <p14:sldId id="302"/>
            <p14:sldId id="303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247C"/>
    <a:srgbClr val="ECECEC"/>
    <a:srgbClr val="4C19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82"/>
    <p:restoredTop sz="94505"/>
  </p:normalViewPr>
  <p:slideViewPr>
    <p:cSldViewPr snapToGrid="0">
      <p:cViewPr>
        <p:scale>
          <a:sx n="195" d="100"/>
          <a:sy n="195" d="100"/>
        </p:scale>
        <p:origin x="232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presProps" Target="presProps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tableStyles" Target="tableStyle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solidFill>
          <a:srgbClr val="4C19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709255-D76D-F0F2-13B3-866CC984C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183-259A-2F42-A02E-BD2229ED2143}" type="datetimeFigureOut">
              <a:rPr lang="es-ES" smtClean="0"/>
              <a:t>14/6/25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BF795F4-2D1D-99E0-7AC8-8EFE12DCD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153FDD9-5E46-90CA-583F-537D660BF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23B2-C4DF-7F48-9643-171967F70A4E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0E791F7-BEDB-34D5-B0A5-853CC6E6DF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8723" y="282082"/>
            <a:ext cx="3581400" cy="1318119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8FC8217B-5B89-E493-A0EE-AB89F50F7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4135437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542396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129007-8D55-151B-3389-932C0463A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7F9CB7E-D938-FEDC-AC95-1CAF12D7E2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D08C032-0ED2-9EEC-9F55-8F905D7BF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183-259A-2F42-A02E-BD2229ED2143}" type="datetimeFigureOut">
              <a:rPr lang="es-ES" smtClean="0"/>
              <a:t>14/6/25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E5E47E-E0C3-932B-94E5-81ED38544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1AC4E1-63CA-E4CF-A10F-937C13CDB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23B2-C4DF-7F48-9643-171967F70A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2978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D5C520E-E41D-5990-82E3-21ADEE49C1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70AA1F5-0362-328E-C54A-B220312404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2382B8-0CC1-37DB-5816-082B87E79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183-259A-2F42-A02E-BD2229ED2143}" type="datetimeFigureOut">
              <a:rPr lang="es-ES" smtClean="0"/>
              <a:t>14/6/25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19D4-33F7-DAD5-3DE8-01B3491AD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FCD53A-AC64-589B-392E-805C4075C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23B2-C4DF-7F48-9643-171967F70A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2585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B9EA82-D858-2381-B9B5-07D6E4DA0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BF9D4B-782E-2D38-376E-1A2396D09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6EE68C-9352-8ADF-4A4F-4633D5A76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183-259A-2F42-A02E-BD2229ED2143}" type="datetimeFigureOut">
              <a:rPr lang="es-ES" smtClean="0"/>
              <a:t>14/6/25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D47659B-9231-A6C2-0A2B-53AC7CFD3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D76E44-7465-2810-8C2F-5DB9D8170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23B2-C4DF-7F48-9643-171967F70A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1813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solidFill>
          <a:srgbClr val="C924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6F6F2F76-0D9B-B8DA-134E-63D12A355DA8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68AEA6A-6502-5FEF-FD2F-E1E3371C8EC8}"/>
              </a:ext>
            </a:extLst>
          </p:cNvPr>
          <p:cNvSpPr/>
          <p:nvPr userDrawn="1"/>
        </p:nvSpPr>
        <p:spPr>
          <a:xfrm>
            <a:off x="0" y="0"/>
            <a:ext cx="12192000" cy="3941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60A7D7-6816-8F45-D4C0-E008CC1B0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157" y="682217"/>
            <a:ext cx="9151005" cy="2852737"/>
          </a:xfrm>
        </p:spPr>
        <p:txBody>
          <a:bodyPr anchor="b"/>
          <a:lstStyle>
            <a:lvl1pPr>
              <a:defRPr sz="6000" b="1">
                <a:solidFill>
                  <a:srgbClr val="C9247C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9E7E7B4-199D-4FE0-9762-86D569E07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8B4BC7-3773-9023-B34C-DAB2190DD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183-259A-2F42-A02E-BD2229ED2143}" type="datetimeFigureOut">
              <a:rPr lang="es-ES" smtClean="0"/>
              <a:t>14/6/25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F997686-9781-EE74-4383-67D241839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B01A70-9D3C-11B7-A6AB-421BCCEE8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23B2-C4DF-7F48-9643-171967F70A4E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F4D139F-F03B-2A7C-AB1B-A047F3272D2F}"/>
              </a:ext>
            </a:extLst>
          </p:cNvPr>
          <p:cNvSpPr/>
          <p:nvPr userDrawn="1"/>
        </p:nvSpPr>
        <p:spPr>
          <a:xfrm>
            <a:off x="688157" y="4949072"/>
            <a:ext cx="11503843" cy="867266"/>
          </a:xfrm>
          <a:prstGeom prst="rect">
            <a:avLst/>
          </a:prstGeom>
          <a:solidFill>
            <a:srgbClr val="4C19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7230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C1D045-9E9A-EA88-377F-87F8393BF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F98A97-72EC-3627-36CF-60918863D2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9E8FB56-5E0B-ADDD-6315-A457EAB958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88EEF0-BD55-AFF6-7CF0-D3173E3D5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183-259A-2F42-A02E-BD2229ED2143}" type="datetimeFigureOut">
              <a:rPr lang="es-ES" smtClean="0"/>
              <a:t>14/6/25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3A0F65C-5079-DE9D-46A1-D9D88F298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75F0E5A-BB1B-4C36-E390-81FE58C00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23B2-C4DF-7F48-9643-171967F70A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6396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66A658-2F61-9108-7E0E-89B6A07F8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5608C6-8E58-A866-72B0-4B7147230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6732888-0A1E-E552-F4ED-6A691FF780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854A697-D2D2-5E9F-60F7-CD3C0ECB51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1FAF117-3B55-DB06-C9C0-E3356A6B83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633978C-C0C4-9103-4B67-424767201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183-259A-2F42-A02E-BD2229ED2143}" type="datetimeFigureOut">
              <a:rPr lang="es-ES" smtClean="0"/>
              <a:t>14/6/25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EA9CAAC-01E5-1D6B-86F4-070A23F3C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8144853-AA1D-E04C-B3B6-185DDC83C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23B2-C4DF-7F48-9643-171967F70A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5238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3E2F2B-25B5-B41E-3FAF-0287E45BB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CC20E64-DD10-9000-16C8-26B3192B6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183-259A-2F42-A02E-BD2229ED2143}" type="datetimeFigureOut">
              <a:rPr lang="es-ES" smtClean="0"/>
              <a:t>14/6/25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C8890D2-5B8D-3AE2-83C1-4CA4ED1F7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AE14E3D-B61C-8CFD-05D1-797809C3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23B2-C4DF-7F48-9643-171967F70A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0392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F7C7473-276A-9B32-212C-794658906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183-259A-2F42-A02E-BD2229ED2143}" type="datetimeFigureOut">
              <a:rPr lang="es-ES" smtClean="0"/>
              <a:t>14/6/25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ED6D181-BDB7-9E71-343E-B5E61F062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BD303E9-BC9E-7345-0D53-D0390076E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23B2-C4DF-7F48-9643-171967F70A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7217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97513F-0273-7CA6-82AF-702F5106D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C8EC45-BA49-365D-2B77-3434C7B0C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BD58625-EE4B-BB4E-5CAE-64ECF2A24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DA38066-C584-B0FF-F963-E18368AE4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183-259A-2F42-A02E-BD2229ED2143}" type="datetimeFigureOut">
              <a:rPr lang="es-ES" smtClean="0"/>
              <a:t>14/6/25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FE64C1A-B969-3E34-70C8-65DD0C775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3E0E828-8B73-6D3E-398C-2D0047858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23B2-C4DF-7F48-9643-171967F70A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4359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91D36E-ABA3-E5C0-BB86-75AB900A9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7995826-07EE-6414-5318-2E7F7E2780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D84488-E8E7-A9E4-F4DC-5E654987A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562BCE7-0A4C-81F7-659D-1F2A4990E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183-259A-2F42-A02E-BD2229ED2143}" type="datetimeFigureOut">
              <a:rPr lang="es-ES" smtClean="0"/>
              <a:t>14/6/25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61AB16F-E616-68ED-7208-FF69F2090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DD10EC9-1BCA-7EEA-6444-B612D6AE0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23B2-C4DF-7F48-9643-171967F70A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6701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AB938D9-BEF2-657A-1B4D-675D9CFF6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AA17467-9FD7-13E1-E88E-81C662EE2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E35A2A4-1C9E-5792-3270-8AD1534C4E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6DE183-259A-2F42-A02E-BD2229ED2143}" type="datetimeFigureOut">
              <a:rPr lang="es-ES" smtClean="0"/>
              <a:t>14/6/25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C24326-A129-1B18-155E-71C42154FB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0B8274-3533-8598-BC90-330531A7C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3123B2-C4DF-7F48-9643-171967F70A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9697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CE5A7B-E147-2978-8031-1C99C8711A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4135437"/>
          </a:xfrm>
        </p:spPr>
        <p:txBody>
          <a:bodyPr/>
          <a:lstStyle/>
          <a:p>
            <a:r>
              <a:rPr lang="es-ES" dirty="0"/>
              <a:t>No entiendes tu proyecto… y yo tampoco</a:t>
            </a:r>
          </a:p>
        </p:txBody>
      </p:sp>
    </p:spTree>
    <p:extLst>
      <p:ext uri="{BB962C8B-B14F-4D97-AF65-F5344CB8AC3E}">
        <p14:creationId xmlns:p14="http://schemas.microsoft.com/office/powerpoint/2010/main" val="404079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52677-ABB4-3F3F-7E5D-286DA26D1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F15E6B0B-3E10-D089-DE4A-80F6EF13F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Sabes lo que haces, pero tampoco puedes saber el resto</a:t>
            </a:r>
          </a:p>
        </p:txBody>
      </p:sp>
    </p:spTree>
    <p:extLst>
      <p:ext uri="{BB962C8B-B14F-4D97-AF65-F5344CB8AC3E}">
        <p14:creationId xmlns:p14="http://schemas.microsoft.com/office/powerpoint/2010/main" val="358967446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356BB-E405-FDBA-9921-CD0B11559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6C1DFB7B-491B-9304-55E4-D759F2BAD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La Arquitectura como un todo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151401556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Achieving IT Project Success: Overcoming Common Challenges | Easy.bi">
            <a:extLst>
              <a:ext uri="{FF2B5EF4-FFF2-40B4-BE49-F238E27FC236}">
                <a16:creationId xmlns:a16="http://schemas.microsoft.com/office/drawing/2014/main" id="{23751FE4-B7E4-D96D-E637-6C81843C12C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0" b="2487"/>
          <a:stretch>
            <a:fillRect/>
          </a:stretch>
        </p:blipFill>
        <p:spPr bwMode="auto">
          <a:xfrm>
            <a:off x="20" y="1"/>
            <a:ext cx="121919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C5CD81E-A9D8-304A-97B4-50F9A5F236C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811838"/>
          </a:xfrm>
          <a:prstGeom prst="rect">
            <a:avLst/>
          </a:prstGeom>
        </p:spPr>
        <p:txBody>
          <a:bodyPr vert="horz" lIns="9000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Se vuelve real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22976808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FF980-4D9B-D130-73E2-6458B7206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061D1F37-8241-3B33-49F0-89E14ABF4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Ves el camino, sabes lo que hay que hacer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5210502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A676E-61F8-E9C0-DBCC-8AE79286E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1BCDEF5D-E4CB-63FA-68E4-E1C292693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Ahora es de verdad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1468044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042F4-8988-D3EA-590B-AAB1CD306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990E22D-4F2A-A26D-8602-9BE7538BA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Entonces viene la ansiedad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13152573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53AB5-8FAD-6C81-E227-6FD15A288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D77AAD13-36EF-6730-A8BF-8A8408938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Entonces viene la ansiedad</a:t>
            </a:r>
            <a:endParaRPr lang="es-ES" sz="4800" dirty="0"/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EB3BACE7-7F9D-036C-EE64-C03F63286E3E}"/>
              </a:ext>
            </a:extLst>
          </p:cNvPr>
          <p:cNvSpPr txBox="1">
            <a:spLocks/>
          </p:cNvSpPr>
          <p:nvPr/>
        </p:nvSpPr>
        <p:spPr>
          <a:xfrm>
            <a:off x="2243545" y="476160"/>
            <a:ext cx="7704909" cy="2371543"/>
          </a:xfrm>
          <a:prstGeom prst="rect">
            <a:avLst/>
          </a:prstGeom>
        </p:spPr>
        <p:txBody>
          <a:bodyPr vert="horz" lIns="9000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No me harán caso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343831856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65313-31FB-7A0D-C93B-800B46C2C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6081F9A-976C-DDF1-379A-6638A334E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Entonces viene la ansiedad</a:t>
            </a:r>
            <a:endParaRPr lang="es-ES" sz="4800" dirty="0"/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E6342464-FC6B-94EC-0C9F-7CF50F972B85}"/>
              </a:ext>
            </a:extLst>
          </p:cNvPr>
          <p:cNvSpPr txBox="1">
            <a:spLocks/>
          </p:cNvSpPr>
          <p:nvPr/>
        </p:nvSpPr>
        <p:spPr>
          <a:xfrm>
            <a:off x="2243545" y="476160"/>
            <a:ext cx="7704909" cy="2371543"/>
          </a:xfrm>
          <a:prstGeom prst="rect">
            <a:avLst/>
          </a:prstGeom>
        </p:spPr>
        <p:txBody>
          <a:bodyPr vert="horz" lIns="9000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No me harán caso</a:t>
            </a:r>
            <a:endParaRPr lang="es-ES" sz="4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25AF18-C100-8F6A-05C1-403233563D36}"/>
              </a:ext>
            </a:extLst>
          </p:cNvPr>
          <p:cNvSpPr txBox="1">
            <a:spLocks/>
          </p:cNvSpPr>
          <p:nvPr/>
        </p:nvSpPr>
        <p:spPr>
          <a:xfrm>
            <a:off x="5535385" y="4773840"/>
            <a:ext cx="7704909" cy="2371543"/>
          </a:xfrm>
          <a:prstGeom prst="rect">
            <a:avLst/>
          </a:prstGeom>
        </p:spPr>
        <p:txBody>
          <a:bodyPr vert="horz" lIns="9000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Qué pensarán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2843049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0F99C-02BE-56B1-F61C-9F08CBD76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107F8A82-EF3C-447A-78DE-E34FB103E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Entonces viene la ansiedad</a:t>
            </a:r>
            <a:endParaRPr lang="es-ES" sz="4800" dirty="0"/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922F859B-47C7-57AB-2218-26185F4A2EDC}"/>
              </a:ext>
            </a:extLst>
          </p:cNvPr>
          <p:cNvSpPr txBox="1">
            <a:spLocks/>
          </p:cNvSpPr>
          <p:nvPr/>
        </p:nvSpPr>
        <p:spPr>
          <a:xfrm>
            <a:off x="2243545" y="476160"/>
            <a:ext cx="7704909" cy="2371543"/>
          </a:xfrm>
          <a:prstGeom prst="rect">
            <a:avLst/>
          </a:prstGeom>
        </p:spPr>
        <p:txBody>
          <a:bodyPr vert="horz" lIns="9000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No me harán caso</a:t>
            </a:r>
            <a:endParaRPr lang="es-ES" sz="4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6765CC-1B7D-BBF4-51EC-E498926CCE91}"/>
              </a:ext>
            </a:extLst>
          </p:cNvPr>
          <p:cNvSpPr txBox="1">
            <a:spLocks/>
          </p:cNvSpPr>
          <p:nvPr/>
        </p:nvSpPr>
        <p:spPr>
          <a:xfrm>
            <a:off x="5535385" y="4773840"/>
            <a:ext cx="7704909" cy="2371543"/>
          </a:xfrm>
          <a:prstGeom prst="rect">
            <a:avLst/>
          </a:prstGeom>
        </p:spPr>
        <p:txBody>
          <a:bodyPr vert="horz" lIns="9000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Qué pensarán</a:t>
            </a:r>
            <a:endParaRPr lang="es-ES" sz="4800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A4EC796-3EA6-A5B8-95E7-BE380BCD86FB}"/>
              </a:ext>
            </a:extLst>
          </p:cNvPr>
          <p:cNvSpPr txBox="1">
            <a:spLocks/>
          </p:cNvSpPr>
          <p:nvPr/>
        </p:nvSpPr>
        <p:spPr>
          <a:xfrm>
            <a:off x="2269671" y="3474085"/>
            <a:ext cx="7704909" cy="2371543"/>
          </a:xfrm>
          <a:prstGeom prst="rect">
            <a:avLst/>
          </a:prstGeom>
        </p:spPr>
        <p:txBody>
          <a:bodyPr vert="horz" lIns="9000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Es MUCHO trabajo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283583216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52E1E-D4F2-D100-0B02-811AF7AC3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EEF84789-D61B-48C2-7957-FBC97C2DB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Te gusta lo aprendido pero ahí se quedará…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156323912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Tips and tricks for DRAGON QUEST III HD-2D Remake | Square Enix Blog">
            <a:extLst>
              <a:ext uri="{FF2B5EF4-FFF2-40B4-BE49-F238E27FC236}">
                <a16:creationId xmlns:a16="http://schemas.microsoft.com/office/drawing/2014/main" id="{AEB249BE-0F5F-4523-3E0D-09197D5ECB5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" y="1"/>
            <a:ext cx="121919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F14B6696-4B37-3643-9DD2-8E438DDA80D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811838"/>
          </a:xfrm>
          <a:prstGeom prst="rect">
            <a:avLst/>
          </a:prstGeom>
        </p:spPr>
        <p:txBody>
          <a:bodyPr vert="horz" lIns="9000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O eso creías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39970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B8E67-E727-F5F8-E3A9-5CBE36010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24D92914-523F-9B2B-1CF9-4A3D7DA31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Los procesos solo los saben algunas personas</a:t>
            </a:r>
          </a:p>
        </p:txBody>
      </p:sp>
    </p:spTree>
    <p:extLst>
      <p:ext uri="{BB962C8B-B14F-4D97-AF65-F5344CB8AC3E}">
        <p14:creationId xmlns:p14="http://schemas.microsoft.com/office/powerpoint/2010/main" val="58701640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A20C3-DFCC-ADB1-5162-CED746B5A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9E10E80-1EBC-2484-AA68-1FBDCE844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Con valor, decides enfrentarte a la situación actual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90002997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DD816-0208-972D-F681-C3D5C74EF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0089008-975C-9F81-675A-C530C0FFC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Hay que cambiar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144291064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4655A-187F-1ACF-B2D8-F7B08CB2B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0E91B711-51C6-3014-AC31-4D93376FB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Tienes las herramientas, has descifrado el manuscrito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326126885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91960-74E6-5AFD-48ED-DB043A2BE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BED0CD0-F6DF-5980-B559-D2A09ADBC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Así es como lo comentas con tu Líder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221950680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>
            <a:extLst>
              <a:ext uri="{FF2B5EF4-FFF2-40B4-BE49-F238E27FC236}">
                <a16:creationId xmlns:a16="http://schemas.microsoft.com/office/drawing/2014/main" id="{6600D845-AF48-4863-AE22-50EC05C735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55"/>
          <a:stretch>
            <a:fillRect/>
          </a:stretch>
        </p:blipFill>
        <p:spPr bwMode="auto">
          <a:xfrm>
            <a:off x="20" y="1"/>
            <a:ext cx="121919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09464B27-3113-5E39-4C3B-72A5A5065F7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811838"/>
          </a:xfrm>
          <a:prstGeom prst="rect">
            <a:avLst/>
          </a:prstGeom>
        </p:spPr>
        <p:txBody>
          <a:bodyPr vert="horz" lIns="9000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Te escucha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25268350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0D80C-205E-A16B-53B3-7B48C8CA0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A97A27AA-196D-283A-971E-3FF0A9A60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Te da la razón, ella también quiere mejorar la situación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363235597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A6DEE-7A87-3B1C-238E-474F67BF1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63F7C544-A0FE-FCF7-C434-C65A9439C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Estaba esperando un despertar… ¡¡lo has conseguido!!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286706165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6E75B-FDD9-9D35-9011-48E80D553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359AC2E3-A69F-22DC-8487-6900DD7EB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Planeais</a:t>
            </a: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 la propuesta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388144048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3A329-8A8A-D923-27D6-B2CD2B565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672BE773-52A7-9889-CBB0-433428D76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Cuentas con una aliada muy poderosa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187215344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89922-7818-5A9C-DEB1-0B21F6991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127BF308-8243-88A1-D365-B2B872C49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Vas con fuerzas a por todas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2668875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D3706-6158-FFCB-4056-8596F2099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FDB5999B-3E10-8F91-919F-FB638D08B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Imprevistos</a:t>
            </a:r>
          </a:p>
        </p:txBody>
      </p:sp>
    </p:spTree>
    <p:extLst>
      <p:ext uri="{BB962C8B-B14F-4D97-AF65-F5344CB8AC3E}">
        <p14:creationId xmlns:p14="http://schemas.microsoft.com/office/powerpoint/2010/main" val="352193486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974063-D773-49AA-B73B-7F683982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D3EF32-CBEB-AD89-D316-7AF3C718D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5842" name="Picture 2" descr="His Dark Materials&quot; Betrayal (TV Episode 2019) - IMDb">
            <a:extLst>
              <a:ext uri="{FF2B5EF4-FFF2-40B4-BE49-F238E27FC236}">
                <a16:creationId xmlns:a16="http://schemas.microsoft.com/office/drawing/2014/main" id="{1408CD51-EEF9-BC57-5076-BF24D5C18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E478A295-35D4-C124-3A97-30A6AE7DE37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811838"/>
          </a:xfrm>
          <a:prstGeom prst="rect">
            <a:avLst/>
          </a:prstGeom>
        </p:spPr>
        <p:txBody>
          <a:bodyPr vert="horz" lIns="9000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Cruzas el portal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59465192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D22C8-AA56-D29D-CFE5-E845DBB93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028C651B-4FB5-455C-FB27-2D93CD2D8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Manuscrito en mano y con la líder de tu lado, eres una persona renovada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153246113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1BF61-BCCD-A0D0-F0E0-4A526D3CD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A882A4C3-389D-3253-DD83-F5787CB48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Practicas la propuesta, sabes que es buena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334186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E5C8E-E78F-2787-67AA-B9CC9AA1B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D219B3C-9752-E7A1-0C8D-2FA7D7EB1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Tu equipo te escuchará y eso te anima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346338382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05737B-3E1B-1010-E5D8-2D9F6B09B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7CB7B0-9FC9-38B4-9FEF-E7C834255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7890" name="Picture 2" descr="Jon Bellion - The Good in Me">
            <a:extLst>
              <a:ext uri="{FF2B5EF4-FFF2-40B4-BE49-F238E27FC236}">
                <a16:creationId xmlns:a16="http://schemas.microsoft.com/office/drawing/2014/main" id="{D1C35C5F-A1B0-515C-512F-8DC673849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BDD0A459-D62D-0D8B-0105-C3B5D24C32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811838"/>
          </a:xfrm>
          <a:prstGeom prst="rect">
            <a:avLst/>
          </a:prstGeom>
        </p:spPr>
        <p:txBody>
          <a:bodyPr vert="horz" lIns="9000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Saldrá bien</a:t>
            </a:r>
            <a:b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</a:br>
            <a:r>
              <a:rPr lang="es-ES" sz="54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The</a:t>
            </a: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 Good in Me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170342787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BE690-98CF-8EF1-4A9F-F469CF622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C6E8507-D3E7-7BEF-6291-C8203175A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Compartes la propuesta con el equipo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6200587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1A07D-7B60-550F-0466-4AF127F23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82D8980-23D7-8AE6-2F11-E193D9D6E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Mientras lo cuentas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171933769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57BA3-59A0-8076-EB57-AD58D36CF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ECDF4F7-03F8-EC9F-D67A-262E2627A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Historia, epifanía, manuscrito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374931502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9EF29-78C4-1856-0FF5-3043A18CB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C66CAB1-32B4-8E87-C481-457186901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La gente se sorprende, no habían </a:t>
            </a:r>
            <a:r>
              <a:rPr lang="es-ES" sz="54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caido</a:t>
            </a: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 en que pudiesen haberlo hecho difícil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385824495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B25B3-8E2B-316F-AB65-8E185460A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364E9248-6074-C5E3-C250-B4BF8A340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De la sorpresa pasan a la aceptación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05409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at If: The Scrapped Spider-Man Story That Was Too Dark for Marvel">
            <a:extLst>
              <a:ext uri="{FF2B5EF4-FFF2-40B4-BE49-F238E27FC236}">
                <a16:creationId xmlns:a16="http://schemas.microsoft.com/office/drawing/2014/main" id="{271FC169-7427-CCBF-E9F0-DB721E99C19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6" r="2666"/>
          <a:stretch>
            <a:fillRect/>
          </a:stretch>
        </p:blipFill>
        <p:spPr bwMode="auto">
          <a:xfrm>
            <a:off x="20" y="1"/>
            <a:ext cx="121919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88A6E983-C47B-E26F-49C1-B1DD46F18ED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811838"/>
          </a:xfrm>
          <a:prstGeom prst="rect">
            <a:avLst/>
          </a:prstGeom>
        </p:spPr>
        <p:txBody>
          <a:bodyPr vert="horz" lIns="9000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Falsa alarma</a:t>
            </a:r>
          </a:p>
        </p:txBody>
      </p:sp>
    </p:spTree>
    <p:extLst>
      <p:ext uri="{BB962C8B-B14F-4D97-AF65-F5344CB8AC3E}">
        <p14:creationId xmlns:p14="http://schemas.microsoft.com/office/powerpoint/2010/main" val="367510840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A2894-D93E-4E5A-1CFF-DCC03898F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732AB827-7A63-7E2F-7D66-98D5FAA26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Cuando terminas de descifrarles el manuscrito ves cómo se quedan con alivio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151509297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C715CB-C081-AAF4-10B0-DFFFF05D3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13DD93-88AB-3F28-79D8-E34D6AFCE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0962" name="Picture 2" descr="5 places where you can vacation like a hobbit on Hobbit Day">
            <a:extLst>
              <a:ext uri="{FF2B5EF4-FFF2-40B4-BE49-F238E27FC236}">
                <a16:creationId xmlns:a16="http://schemas.microsoft.com/office/drawing/2014/main" id="{A421EEC4-8A2F-2634-3589-F528A722B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0"/>
            <a:ext cx="121761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E1454A5C-565B-4BEF-BC9C-554B597D319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811838"/>
          </a:xfrm>
          <a:prstGeom prst="rect">
            <a:avLst/>
          </a:prstGeom>
        </p:spPr>
        <p:txBody>
          <a:bodyPr vert="horz" lIns="9000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Trabaja con</a:t>
            </a:r>
            <a:b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</a:b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libertad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384763312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A9871-540B-58C6-FEA5-8AC492C68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114C53C-3D7D-F58B-8422-F23C38015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Ahora se ha vuelto algo cómodo y es divertido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123386795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B2F9C-262E-5B64-D914-6FA14090E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F2356E71-6D46-F0A3-855C-96EA8BD92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Te emociona poder trastear en otras áreas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377894743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C656C-7BCF-E97C-5A3F-3E0435E24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9BA64134-E9F1-87A6-A011-7CF73C9C9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Hay una adaptación, pero el descubrimiento te motiva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265472813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B5394-FC7C-47AA-1E03-F3F02F7F6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68642FBF-FB6E-18CB-6BD5-88D764F81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Con tu nuevo superpoder, eres capaz de ayudar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6602634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0778B-B029-721F-0BD5-9AE18D2BC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269A8DB1-E9EB-0E25-08FE-CB9D31FEE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Los equipos vecinos te lo agradecen, recuerda…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191356951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22536-37B9-67B6-45C0-DF9B1B4E2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D5C85A9A-29D5-840A-4E64-13B291DDD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 algn="ctr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“Las sirenas marcadas son la bomba”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394248077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042A6B-441B-D2DB-10CE-FFB01363F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Refinamiento de las </a:t>
            </a:r>
            <a:r>
              <a:rPr lang="es-ES" dirty="0" err="1"/>
              <a:t>slides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B3AAD0-FCAA-ECE5-13E8-FA841DEE7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Conceptos</a:t>
            </a:r>
          </a:p>
          <a:p>
            <a:pPr lvl="1"/>
            <a:r>
              <a:rPr lang="es-ES" dirty="0"/>
              <a:t>Dodecaedro del conocimiento</a:t>
            </a:r>
          </a:p>
          <a:p>
            <a:pPr lvl="1"/>
            <a:r>
              <a:rPr lang="es-ES" dirty="0"/>
              <a:t>Concept </a:t>
            </a:r>
            <a:r>
              <a:rPr lang="es-ES" dirty="0" err="1"/>
              <a:t>Responsibility</a:t>
            </a:r>
            <a:r>
              <a:rPr lang="es-ES" dirty="0"/>
              <a:t> </a:t>
            </a:r>
            <a:r>
              <a:rPr lang="es-ES" dirty="0" err="1"/>
              <a:t>Leak</a:t>
            </a:r>
            <a:endParaRPr lang="es-ES" dirty="0"/>
          </a:p>
          <a:p>
            <a:pPr lvl="1"/>
            <a:r>
              <a:rPr lang="es-ES" dirty="0"/>
              <a:t>Castillo de Naipes</a:t>
            </a:r>
          </a:p>
          <a:p>
            <a:r>
              <a:rPr lang="es-ES" dirty="0"/>
              <a:t>Metodologías</a:t>
            </a:r>
          </a:p>
          <a:p>
            <a:pPr lvl="1"/>
            <a:r>
              <a:rPr lang="es-ES" dirty="0"/>
              <a:t>DDD</a:t>
            </a:r>
          </a:p>
          <a:p>
            <a:pPr lvl="2"/>
            <a:r>
              <a:rPr lang="es-ES" dirty="0"/>
              <a:t>Diccionario De entendimiento</a:t>
            </a:r>
          </a:p>
          <a:p>
            <a:r>
              <a:rPr lang="es-ES" dirty="0"/>
              <a:t>Roles</a:t>
            </a:r>
          </a:p>
          <a:p>
            <a:pPr lvl="1"/>
            <a:r>
              <a:rPr lang="es-ES" dirty="0"/>
              <a:t>Business </a:t>
            </a:r>
            <a:r>
              <a:rPr lang="es-ES" dirty="0" err="1"/>
              <a:t>Analyst</a:t>
            </a:r>
            <a:r>
              <a:rPr lang="es-ES" dirty="0"/>
              <a:t>, Documentación Funcional</a:t>
            </a:r>
          </a:p>
          <a:p>
            <a:pPr lvl="1"/>
            <a:r>
              <a:rPr lang="es-ES" dirty="0" err="1"/>
              <a:t>Doc</a:t>
            </a:r>
            <a:r>
              <a:rPr lang="es-ES" dirty="0"/>
              <a:t> (</a:t>
            </a:r>
            <a:r>
              <a:rPr lang="es-ES" dirty="0" err="1"/>
              <a:t>Career</a:t>
            </a:r>
            <a:r>
              <a:rPr lang="es-ES" dirty="0"/>
              <a:t> Ladder) – </a:t>
            </a:r>
            <a:r>
              <a:rPr lang="es-ES" dirty="0" err="1"/>
              <a:t>Technical</a:t>
            </a:r>
            <a:r>
              <a:rPr lang="es-ES" dirty="0"/>
              <a:t> </a:t>
            </a:r>
            <a:r>
              <a:rPr lang="es-ES" dirty="0" err="1"/>
              <a:t>Writer</a:t>
            </a:r>
            <a:endParaRPr lang="es-ES" dirty="0"/>
          </a:p>
          <a:p>
            <a:pPr lvl="1"/>
            <a:r>
              <a:rPr lang="es-ES" dirty="0"/>
              <a:t>Manager -&gt; aporta claridad</a:t>
            </a:r>
          </a:p>
        </p:txBody>
      </p:sp>
    </p:spTree>
    <p:extLst>
      <p:ext uri="{BB962C8B-B14F-4D97-AF65-F5344CB8AC3E}">
        <p14:creationId xmlns:p14="http://schemas.microsoft.com/office/powerpoint/2010/main" val="167310997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1ED34A7-670D-6C18-7EE9-08D3F659F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F3088E-C261-9457-7C38-F8D200BF7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Refinamiento de las </a:t>
            </a:r>
            <a:r>
              <a:rPr lang="es-ES" dirty="0" err="1"/>
              <a:t>slides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9E38FB-E765-7E4C-0126-83B682896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Tecnologías</a:t>
            </a:r>
          </a:p>
          <a:p>
            <a:pPr lvl="1"/>
            <a:r>
              <a:rPr lang="es-ES" dirty="0" err="1"/>
              <a:t>MultiMarkdown</a:t>
            </a:r>
            <a:r>
              <a:rPr lang="es-ES" dirty="0"/>
              <a:t>, </a:t>
            </a:r>
            <a:r>
              <a:rPr lang="es-ES" dirty="0" err="1"/>
              <a:t>Mermaid</a:t>
            </a:r>
            <a:r>
              <a:rPr lang="es-ES" dirty="0"/>
              <a:t>, C4</a:t>
            </a:r>
          </a:p>
          <a:p>
            <a:pPr lvl="1"/>
            <a:r>
              <a:rPr lang="es-ES" dirty="0" err="1"/>
              <a:t>GenAI</a:t>
            </a:r>
            <a:r>
              <a:rPr lang="es-ES" dirty="0"/>
              <a:t> como apoyo</a:t>
            </a:r>
          </a:p>
          <a:p>
            <a:r>
              <a:rPr lang="es-ES" dirty="0"/>
              <a:t>Conclusiones</a:t>
            </a:r>
          </a:p>
          <a:p>
            <a:pPr lvl="1"/>
            <a:r>
              <a:rPr lang="es-ES" dirty="0"/>
              <a:t>Esto ya está :D</a:t>
            </a:r>
          </a:p>
        </p:txBody>
      </p:sp>
    </p:spTree>
    <p:extLst>
      <p:ext uri="{BB962C8B-B14F-4D97-AF65-F5344CB8AC3E}">
        <p14:creationId xmlns:p14="http://schemas.microsoft.com/office/powerpoint/2010/main" val="690341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00132-B76E-A8CE-3DD7-BE709C43F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01043CD-86AD-1A6B-061C-4D8E8AF29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Cada persona tiene un rol, está bien</a:t>
            </a:r>
          </a:p>
        </p:txBody>
      </p:sp>
    </p:spTree>
    <p:extLst>
      <p:ext uri="{BB962C8B-B14F-4D97-AF65-F5344CB8AC3E}">
        <p14:creationId xmlns:p14="http://schemas.microsoft.com/office/powerpoint/2010/main" val="81563183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AC536-C4DD-1CD9-810C-3C43C59E7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3A04CC-2C9E-B41D-205B-60FB7C1A3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Recapitulemos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A5C7E87-E119-B320-61EF-810ACDD940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735940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3F452-03B1-461A-CC55-7833C1DCD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7E8F682-0713-08E6-8C32-9B234B21D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1. No asumamos, confirmemos</a:t>
            </a:r>
          </a:p>
        </p:txBody>
      </p:sp>
    </p:spTree>
    <p:extLst>
      <p:ext uri="{BB962C8B-B14F-4D97-AF65-F5344CB8AC3E}">
        <p14:creationId xmlns:p14="http://schemas.microsoft.com/office/powerpoint/2010/main" val="207511949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3F075-6809-290F-CF5E-CE954134E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7C56DB7D-347D-438D-4DD9-DC4616B5B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Conway’s</a:t>
            </a: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 </a:t>
            </a:r>
            <a:r>
              <a:rPr lang="es-ES" sz="54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Law</a:t>
            </a:r>
            <a:endParaRPr lang="es-ES" sz="5400" b="1" dirty="0">
              <a:solidFill>
                <a:schemeClr val="bg1"/>
              </a:solidFill>
              <a:highlight>
                <a:srgbClr val="C9247C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659478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2F006-402A-F4B4-7E8D-5415F36CF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7725BAE-7FF0-AE13-0482-D05B93049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4800" dirty="0"/>
              <a:t>[O]</a:t>
            </a:r>
            <a:r>
              <a:rPr lang="es-ES" sz="4800" dirty="0" err="1"/>
              <a:t>rganizations</a:t>
            </a:r>
            <a:r>
              <a:rPr lang="es-ES" sz="4800" dirty="0"/>
              <a:t> </a:t>
            </a:r>
            <a:r>
              <a:rPr lang="es-ES" sz="4800" dirty="0" err="1"/>
              <a:t>which</a:t>
            </a:r>
            <a:r>
              <a:rPr lang="es-ES" sz="4800" dirty="0"/>
              <a:t> </a:t>
            </a:r>
            <a:r>
              <a:rPr lang="es-ES" sz="4800" dirty="0" err="1"/>
              <a:t>design</a:t>
            </a:r>
            <a:r>
              <a:rPr lang="es-ES" sz="4800" dirty="0"/>
              <a:t> </a:t>
            </a:r>
            <a:r>
              <a:rPr lang="es-ES" sz="4800" dirty="0" err="1"/>
              <a:t>systems</a:t>
            </a:r>
            <a:r>
              <a:rPr lang="es-ES" sz="4800" dirty="0"/>
              <a:t> (in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broad</a:t>
            </a:r>
            <a:r>
              <a:rPr lang="es-ES" sz="4800" dirty="0"/>
              <a:t> </a:t>
            </a:r>
            <a:r>
              <a:rPr lang="es-ES" sz="4800" dirty="0" err="1"/>
              <a:t>sense</a:t>
            </a:r>
            <a:r>
              <a:rPr lang="es-ES" sz="4800" dirty="0"/>
              <a:t> </a:t>
            </a:r>
            <a:r>
              <a:rPr lang="es-ES" sz="4800" dirty="0" err="1"/>
              <a:t>used</a:t>
            </a:r>
            <a:r>
              <a:rPr lang="es-ES" sz="4800" dirty="0"/>
              <a:t> </a:t>
            </a:r>
            <a:r>
              <a:rPr lang="es-ES" sz="4800" dirty="0" err="1"/>
              <a:t>here</a:t>
            </a:r>
            <a:r>
              <a:rPr lang="es-ES" sz="4800" dirty="0"/>
              <a:t>) are </a:t>
            </a:r>
            <a:r>
              <a:rPr lang="es-ES" sz="4800" dirty="0" err="1"/>
              <a:t>constrained</a:t>
            </a:r>
            <a:r>
              <a:rPr lang="es-ES" sz="4800" dirty="0"/>
              <a:t> </a:t>
            </a:r>
            <a:r>
              <a:rPr lang="es-ES" sz="4800" dirty="0" err="1"/>
              <a:t>to</a:t>
            </a:r>
            <a:r>
              <a:rPr lang="es-ES" sz="4800" dirty="0"/>
              <a:t> produce </a:t>
            </a:r>
            <a:r>
              <a:rPr lang="es-ES" sz="4800" dirty="0" err="1"/>
              <a:t>designs</a:t>
            </a:r>
            <a:r>
              <a:rPr lang="es-ES" sz="4800" dirty="0"/>
              <a:t> </a:t>
            </a:r>
            <a:r>
              <a:rPr lang="es-ES" sz="4800" dirty="0" err="1"/>
              <a:t>which</a:t>
            </a:r>
            <a:r>
              <a:rPr lang="es-ES" sz="4800" dirty="0"/>
              <a:t> are copies </a:t>
            </a:r>
            <a:r>
              <a:rPr lang="es-ES" sz="4800" dirty="0" err="1"/>
              <a:t>of</a:t>
            </a:r>
            <a:r>
              <a:rPr lang="es-ES" sz="4800" dirty="0"/>
              <a:t>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communication</a:t>
            </a:r>
            <a:r>
              <a:rPr lang="es-ES" sz="4800" dirty="0"/>
              <a:t> </a:t>
            </a:r>
            <a:r>
              <a:rPr lang="es-ES" sz="4800" dirty="0" err="1"/>
              <a:t>structures</a:t>
            </a:r>
            <a:r>
              <a:rPr lang="es-ES" sz="4800" dirty="0"/>
              <a:t> </a:t>
            </a:r>
            <a:r>
              <a:rPr lang="es-ES" sz="4800" dirty="0" err="1"/>
              <a:t>of</a:t>
            </a:r>
            <a:r>
              <a:rPr lang="es-ES" sz="4800" dirty="0"/>
              <a:t> </a:t>
            </a:r>
            <a:r>
              <a:rPr lang="es-ES" sz="4800" dirty="0" err="1"/>
              <a:t>these</a:t>
            </a:r>
            <a:r>
              <a:rPr lang="es-ES" sz="4800" dirty="0"/>
              <a:t> </a:t>
            </a:r>
            <a:r>
              <a:rPr lang="es-ES" sz="4800" dirty="0" err="1"/>
              <a:t>organizations</a:t>
            </a:r>
            <a:r>
              <a:rPr lang="es-ES" sz="4800" dirty="0"/>
              <a:t>.</a:t>
            </a: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9078313F-F432-5AB2-1910-1E67400120CC}"/>
              </a:ext>
            </a:extLst>
          </p:cNvPr>
          <p:cNvSpPr txBox="1">
            <a:spLocks/>
          </p:cNvSpPr>
          <p:nvPr/>
        </p:nvSpPr>
        <p:spPr>
          <a:xfrm>
            <a:off x="990600" y="5330757"/>
            <a:ext cx="10515600" cy="998606"/>
          </a:xfrm>
          <a:prstGeom prst="rect">
            <a:avLst/>
          </a:prstGeom>
        </p:spPr>
        <p:txBody>
          <a:bodyPr vert="horz" lIns="9000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s-ES" sz="1800" b="1" dirty="0">
                <a:solidFill>
                  <a:schemeClr val="bg1"/>
                </a:solidFill>
                <a:highlight>
                  <a:srgbClr val="C9247C"/>
                </a:highlight>
              </a:rPr>
              <a:t>Melin E. Conway, </a:t>
            </a:r>
            <a:r>
              <a:rPr lang="es-ES" sz="18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How</a:t>
            </a:r>
            <a:r>
              <a:rPr lang="es-ES" sz="1800" b="1" dirty="0">
                <a:solidFill>
                  <a:schemeClr val="bg1"/>
                </a:solidFill>
                <a:highlight>
                  <a:srgbClr val="C9247C"/>
                </a:highlight>
              </a:rPr>
              <a:t> Do </a:t>
            </a:r>
            <a:r>
              <a:rPr lang="es-ES" sz="18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Comittees</a:t>
            </a:r>
            <a:r>
              <a:rPr lang="es-ES" sz="1800" b="1" dirty="0">
                <a:solidFill>
                  <a:schemeClr val="bg1"/>
                </a:solidFill>
                <a:highlight>
                  <a:srgbClr val="C9247C"/>
                </a:highlight>
              </a:rPr>
              <a:t> </a:t>
            </a:r>
            <a:r>
              <a:rPr lang="es-ES" sz="18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Invent</a:t>
            </a:r>
            <a:r>
              <a:rPr lang="es-ES" sz="1800" b="1" dirty="0">
                <a:solidFill>
                  <a:schemeClr val="bg1"/>
                </a:solidFill>
                <a:highlight>
                  <a:srgbClr val="C9247C"/>
                </a:highlight>
              </a:rPr>
              <a:t>?</a:t>
            </a:r>
            <a:endParaRPr lang="es-E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11509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36378-2C90-C833-C20D-135FA2F95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9B2EF1-259D-BCD5-4203-674171DA96AD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5811838"/>
          </a:xfrm>
          <a:prstGeom prst="rect">
            <a:avLst/>
          </a:prstGeom>
        </p:spPr>
        <p:txBody>
          <a:bodyPr vert="horz" lIns="9000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4800" dirty="0">
                <a:solidFill>
                  <a:schemeClr val="bg1">
                    <a:lumMod val="85000"/>
                  </a:schemeClr>
                </a:solidFill>
              </a:rPr>
              <a:t>[O]</a:t>
            </a:r>
            <a:r>
              <a:rPr lang="es-ES" sz="4800" dirty="0" err="1">
                <a:solidFill>
                  <a:schemeClr val="bg1">
                    <a:lumMod val="85000"/>
                  </a:schemeClr>
                </a:solidFill>
              </a:rPr>
              <a:t>rganizations</a:t>
            </a:r>
            <a:r>
              <a:rPr lang="es-ES" sz="4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ES" sz="4800" dirty="0" err="1">
                <a:solidFill>
                  <a:schemeClr val="bg1">
                    <a:lumMod val="85000"/>
                  </a:schemeClr>
                </a:solidFill>
              </a:rPr>
              <a:t>which</a:t>
            </a:r>
            <a:r>
              <a:rPr lang="es-ES" sz="4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ES" sz="4800" dirty="0" err="1">
                <a:solidFill>
                  <a:schemeClr val="bg1">
                    <a:lumMod val="85000"/>
                  </a:schemeClr>
                </a:solidFill>
              </a:rPr>
              <a:t>design</a:t>
            </a:r>
            <a:r>
              <a:rPr lang="es-ES" sz="4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ES" sz="4800" dirty="0" err="1">
                <a:solidFill>
                  <a:schemeClr val="bg1">
                    <a:lumMod val="85000"/>
                  </a:schemeClr>
                </a:solidFill>
              </a:rPr>
              <a:t>systems</a:t>
            </a:r>
            <a:r>
              <a:rPr lang="es-ES" sz="4800" dirty="0">
                <a:solidFill>
                  <a:schemeClr val="bg1">
                    <a:lumMod val="85000"/>
                  </a:schemeClr>
                </a:solidFill>
              </a:rPr>
              <a:t> (in </a:t>
            </a:r>
            <a:r>
              <a:rPr lang="es-ES" sz="4800" dirty="0" err="1">
                <a:solidFill>
                  <a:schemeClr val="bg1">
                    <a:lumMod val="85000"/>
                  </a:schemeClr>
                </a:solidFill>
              </a:rPr>
              <a:t>the</a:t>
            </a:r>
            <a:r>
              <a:rPr lang="es-ES" sz="4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ES" sz="4800" dirty="0" err="1">
                <a:solidFill>
                  <a:schemeClr val="bg1">
                    <a:lumMod val="85000"/>
                  </a:schemeClr>
                </a:solidFill>
              </a:rPr>
              <a:t>broad</a:t>
            </a:r>
            <a:r>
              <a:rPr lang="es-ES" sz="4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ES" sz="4800" dirty="0" err="1">
                <a:solidFill>
                  <a:schemeClr val="bg1">
                    <a:lumMod val="85000"/>
                  </a:schemeClr>
                </a:solidFill>
              </a:rPr>
              <a:t>sense</a:t>
            </a:r>
            <a:r>
              <a:rPr lang="es-ES" sz="4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ES" sz="4800" dirty="0" err="1">
                <a:solidFill>
                  <a:schemeClr val="bg1">
                    <a:lumMod val="85000"/>
                  </a:schemeClr>
                </a:solidFill>
              </a:rPr>
              <a:t>used</a:t>
            </a:r>
            <a:r>
              <a:rPr lang="es-ES" sz="4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ES" sz="4800" dirty="0" err="1">
                <a:solidFill>
                  <a:schemeClr val="bg1">
                    <a:lumMod val="85000"/>
                  </a:schemeClr>
                </a:solidFill>
              </a:rPr>
              <a:t>here</a:t>
            </a:r>
            <a:r>
              <a:rPr lang="es-ES" sz="4800" dirty="0">
                <a:solidFill>
                  <a:schemeClr val="bg1">
                    <a:lumMod val="85000"/>
                  </a:schemeClr>
                </a:solidFill>
              </a:rPr>
              <a:t>) are </a:t>
            </a:r>
            <a:r>
              <a:rPr lang="es-ES" sz="4800" dirty="0" err="1">
                <a:solidFill>
                  <a:schemeClr val="bg1">
                    <a:lumMod val="85000"/>
                  </a:schemeClr>
                </a:solidFill>
              </a:rPr>
              <a:t>constrained</a:t>
            </a:r>
            <a:r>
              <a:rPr lang="es-ES" sz="4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ES" sz="4800" dirty="0" err="1">
                <a:solidFill>
                  <a:schemeClr val="bg1">
                    <a:lumMod val="85000"/>
                  </a:schemeClr>
                </a:solidFill>
              </a:rPr>
              <a:t>to</a:t>
            </a:r>
            <a:r>
              <a:rPr lang="es-ES" sz="4800" dirty="0">
                <a:solidFill>
                  <a:schemeClr val="bg1">
                    <a:lumMod val="85000"/>
                  </a:schemeClr>
                </a:solidFill>
              </a:rPr>
              <a:t> produce </a:t>
            </a:r>
            <a:r>
              <a:rPr lang="es-ES" sz="4800" dirty="0" err="1">
                <a:solidFill>
                  <a:schemeClr val="bg1">
                    <a:lumMod val="85000"/>
                  </a:schemeClr>
                </a:solidFill>
              </a:rPr>
              <a:t>designs</a:t>
            </a:r>
            <a:r>
              <a:rPr lang="es-ES" sz="4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ES" sz="4800" dirty="0" err="1">
                <a:solidFill>
                  <a:schemeClr val="bg1">
                    <a:lumMod val="85000"/>
                  </a:schemeClr>
                </a:solidFill>
              </a:rPr>
              <a:t>which</a:t>
            </a:r>
            <a:r>
              <a:rPr lang="es-ES" sz="4800" dirty="0">
                <a:solidFill>
                  <a:schemeClr val="bg1">
                    <a:lumMod val="85000"/>
                  </a:schemeClr>
                </a:solidFill>
              </a:rPr>
              <a:t> are copies </a:t>
            </a:r>
            <a:r>
              <a:rPr lang="es-ES" sz="4800" dirty="0" err="1">
                <a:solidFill>
                  <a:schemeClr val="bg1">
                    <a:lumMod val="85000"/>
                  </a:schemeClr>
                </a:solidFill>
              </a:rPr>
              <a:t>of</a:t>
            </a:r>
            <a:r>
              <a:rPr lang="es-ES" sz="4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ES" sz="4800" dirty="0" err="1">
                <a:solidFill>
                  <a:schemeClr val="bg1">
                    <a:lumMod val="85000"/>
                  </a:schemeClr>
                </a:solidFill>
              </a:rPr>
              <a:t>the</a:t>
            </a:r>
            <a:r>
              <a:rPr lang="es-ES" sz="4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ES" sz="4800" dirty="0" err="1">
                <a:solidFill>
                  <a:schemeClr val="bg1">
                    <a:lumMod val="85000"/>
                  </a:schemeClr>
                </a:solidFill>
              </a:rPr>
              <a:t>communication</a:t>
            </a:r>
            <a:r>
              <a:rPr lang="es-ES" sz="4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ES" sz="4800" dirty="0" err="1">
                <a:solidFill>
                  <a:schemeClr val="bg1">
                    <a:lumMod val="85000"/>
                  </a:schemeClr>
                </a:solidFill>
              </a:rPr>
              <a:t>structures</a:t>
            </a:r>
            <a:r>
              <a:rPr lang="es-ES" sz="4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ES" sz="4800" dirty="0" err="1">
                <a:solidFill>
                  <a:schemeClr val="bg1">
                    <a:lumMod val="85000"/>
                  </a:schemeClr>
                </a:solidFill>
              </a:rPr>
              <a:t>of</a:t>
            </a:r>
            <a:r>
              <a:rPr lang="es-ES" sz="4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ES" sz="4800" dirty="0" err="1">
                <a:solidFill>
                  <a:schemeClr val="bg1">
                    <a:lumMod val="85000"/>
                  </a:schemeClr>
                </a:solidFill>
              </a:rPr>
              <a:t>these</a:t>
            </a:r>
            <a:r>
              <a:rPr lang="es-ES" sz="4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ES" sz="4800" dirty="0" err="1">
                <a:solidFill>
                  <a:schemeClr val="bg1">
                    <a:lumMod val="85000"/>
                  </a:schemeClr>
                </a:solidFill>
              </a:rPr>
              <a:t>organizations</a:t>
            </a:r>
            <a:r>
              <a:rPr lang="es-ES" sz="4800" dirty="0">
                <a:solidFill>
                  <a:schemeClr val="bg1">
                    <a:lumMod val="85000"/>
                  </a:schemeClr>
                </a:solidFill>
              </a:rPr>
              <a:t>.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0AFD67F7-38F0-3B7F-259A-A558E853F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4800" b="1" dirty="0">
                <a:solidFill>
                  <a:schemeClr val="bg1"/>
                </a:solidFill>
                <a:highlight>
                  <a:srgbClr val="C9247C"/>
                </a:highlight>
              </a:rPr>
              <a:t>Las empresas están destinadas a replicar cómo se comunican en todo lo que hacen</a:t>
            </a:r>
            <a:endParaRPr lang="es-ES" sz="4800" b="1" dirty="0">
              <a:solidFill>
                <a:schemeClr val="bg1"/>
              </a:solidFill>
            </a:endParaRP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5A2FCC6C-133A-2FAC-A3BF-C65BCF271438}"/>
              </a:ext>
            </a:extLst>
          </p:cNvPr>
          <p:cNvSpPr txBox="1">
            <a:spLocks/>
          </p:cNvSpPr>
          <p:nvPr/>
        </p:nvSpPr>
        <p:spPr>
          <a:xfrm>
            <a:off x="990600" y="5330757"/>
            <a:ext cx="10515600" cy="998606"/>
          </a:xfrm>
          <a:prstGeom prst="rect">
            <a:avLst/>
          </a:prstGeom>
        </p:spPr>
        <p:txBody>
          <a:bodyPr vert="horz" lIns="9000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s-ES" sz="1800" b="1" dirty="0">
                <a:solidFill>
                  <a:schemeClr val="bg1"/>
                </a:solidFill>
                <a:highlight>
                  <a:srgbClr val="C9247C"/>
                </a:highlight>
              </a:rPr>
              <a:t>Melin E. Conway, </a:t>
            </a:r>
            <a:r>
              <a:rPr lang="es-ES" sz="18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How</a:t>
            </a:r>
            <a:r>
              <a:rPr lang="es-ES" sz="1800" b="1" dirty="0">
                <a:solidFill>
                  <a:schemeClr val="bg1"/>
                </a:solidFill>
                <a:highlight>
                  <a:srgbClr val="C9247C"/>
                </a:highlight>
              </a:rPr>
              <a:t> Do </a:t>
            </a:r>
            <a:r>
              <a:rPr lang="es-ES" sz="18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Comittees</a:t>
            </a:r>
            <a:r>
              <a:rPr lang="es-ES" sz="1800" b="1" dirty="0">
                <a:solidFill>
                  <a:schemeClr val="bg1"/>
                </a:solidFill>
                <a:highlight>
                  <a:srgbClr val="C9247C"/>
                </a:highlight>
              </a:rPr>
              <a:t> </a:t>
            </a:r>
            <a:r>
              <a:rPr lang="es-ES" sz="18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Invent</a:t>
            </a:r>
            <a:r>
              <a:rPr lang="es-ES" sz="1800" b="1" dirty="0">
                <a:solidFill>
                  <a:schemeClr val="bg1"/>
                </a:solidFill>
                <a:highlight>
                  <a:srgbClr val="C9247C"/>
                </a:highlight>
              </a:rPr>
              <a:t>?</a:t>
            </a:r>
            <a:endParaRPr lang="es-E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16397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6EF64-8620-5C61-D1C3-E6EC0645D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3D7BEB6-CA83-5D80-AAC0-EFC8FC13A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4800" b="1" dirty="0">
                <a:solidFill>
                  <a:schemeClr val="bg1"/>
                </a:solidFill>
                <a:highlight>
                  <a:srgbClr val="C9247C"/>
                </a:highlight>
              </a:rPr>
              <a:t>Inverse </a:t>
            </a:r>
            <a:r>
              <a:rPr lang="es-ES" sz="48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Conway’s</a:t>
            </a:r>
            <a:r>
              <a:rPr lang="es-ES" sz="4800" b="1" dirty="0">
                <a:solidFill>
                  <a:schemeClr val="bg1"/>
                </a:solidFill>
                <a:highlight>
                  <a:srgbClr val="C9247C"/>
                </a:highlight>
              </a:rPr>
              <a:t> </a:t>
            </a:r>
            <a:r>
              <a:rPr lang="es-ES" sz="48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Law</a:t>
            </a:r>
            <a:endParaRPr lang="es-ES" sz="4400" dirty="0"/>
          </a:p>
        </p:txBody>
      </p:sp>
    </p:spTree>
    <p:extLst>
      <p:ext uri="{BB962C8B-B14F-4D97-AF65-F5344CB8AC3E}">
        <p14:creationId xmlns:p14="http://schemas.microsoft.com/office/powerpoint/2010/main" val="44363024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A1376-1A26-AE20-2126-BF9537084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50B429-1B93-FAE6-94B9-819CCA480F75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5811838"/>
          </a:xfrm>
          <a:prstGeom prst="rect">
            <a:avLst/>
          </a:prstGeom>
        </p:spPr>
        <p:txBody>
          <a:bodyPr vert="horz" lIns="9000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4800" dirty="0">
                <a:solidFill>
                  <a:schemeClr val="bg1">
                    <a:lumMod val="85000"/>
                  </a:schemeClr>
                </a:solidFill>
              </a:rPr>
              <a:t>[O]</a:t>
            </a:r>
            <a:r>
              <a:rPr lang="es-ES" sz="4800" dirty="0" err="1">
                <a:solidFill>
                  <a:schemeClr val="bg1">
                    <a:lumMod val="85000"/>
                  </a:schemeClr>
                </a:solidFill>
              </a:rPr>
              <a:t>rganizations</a:t>
            </a:r>
            <a:r>
              <a:rPr lang="es-ES" sz="4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ES" sz="4800" dirty="0" err="1">
                <a:solidFill>
                  <a:schemeClr val="bg1">
                    <a:lumMod val="85000"/>
                  </a:schemeClr>
                </a:solidFill>
              </a:rPr>
              <a:t>which</a:t>
            </a:r>
            <a:r>
              <a:rPr lang="es-ES" sz="4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ES" sz="4800" dirty="0" err="1">
                <a:solidFill>
                  <a:schemeClr val="bg1">
                    <a:lumMod val="85000"/>
                  </a:schemeClr>
                </a:solidFill>
              </a:rPr>
              <a:t>design</a:t>
            </a:r>
            <a:r>
              <a:rPr lang="es-ES" sz="4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ES" sz="4800" dirty="0" err="1">
                <a:solidFill>
                  <a:schemeClr val="bg1">
                    <a:lumMod val="85000"/>
                  </a:schemeClr>
                </a:solidFill>
              </a:rPr>
              <a:t>systems</a:t>
            </a:r>
            <a:r>
              <a:rPr lang="es-ES" sz="4800" dirty="0">
                <a:solidFill>
                  <a:schemeClr val="bg1">
                    <a:lumMod val="85000"/>
                  </a:schemeClr>
                </a:solidFill>
              </a:rPr>
              <a:t> (in </a:t>
            </a:r>
            <a:r>
              <a:rPr lang="es-ES" sz="4800" dirty="0" err="1">
                <a:solidFill>
                  <a:schemeClr val="bg1">
                    <a:lumMod val="85000"/>
                  </a:schemeClr>
                </a:solidFill>
              </a:rPr>
              <a:t>the</a:t>
            </a:r>
            <a:r>
              <a:rPr lang="es-ES" sz="4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ES" sz="4800" dirty="0" err="1">
                <a:solidFill>
                  <a:schemeClr val="bg1">
                    <a:lumMod val="85000"/>
                  </a:schemeClr>
                </a:solidFill>
              </a:rPr>
              <a:t>broad</a:t>
            </a:r>
            <a:r>
              <a:rPr lang="es-ES" sz="4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ES" sz="4800" dirty="0" err="1">
                <a:solidFill>
                  <a:schemeClr val="bg1">
                    <a:lumMod val="85000"/>
                  </a:schemeClr>
                </a:solidFill>
              </a:rPr>
              <a:t>sense</a:t>
            </a:r>
            <a:r>
              <a:rPr lang="es-ES" sz="4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ES" sz="4800" dirty="0" err="1">
                <a:solidFill>
                  <a:schemeClr val="bg1">
                    <a:lumMod val="85000"/>
                  </a:schemeClr>
                </a:solidFill>
              </a:rPr>
              <a:t>used</a:t>
            </a:r>
            <a:r>
              <a:rPr lang="es-ES" sz="4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ES" sz="4800" dirty="0" err="1">
                <a:solidFill>
                  <a:schemeClr val="bg1">
                    <a:lumMod val="85000"/>
                  </a:schemeClr>
                </a:solidFill>
              </a:rPr>
              <a:t>here</a:t>
            </a:r>
            <a:r>
              <a:rPr lang="es-ES" sz="4800" dirty="0">
                <a:solidFill>
                  <a:schemeClr val="bg1">
                    <a:lumMod val="85000"/>
                  </a:schemeClr>
                </a:solidFill>
              </a:rPr>
              <a:t>) are </a:t>
            </a:r>
            <a:r>
              <a:rPr lang="es-ES" sz="4800" dirty="0" err="1">
                <a:solidFill>
                  <a:schemeClr val="bg1">
                    <a:lumMod val="85000"/>
                  </a:schemeClr>
                </a:solidFill>
              </a:rPr>
              <a:t>constrained</a:t>
            </a:r>
            <a:r>
              <a:rPr lang="es-ES" sz="4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ES" sz="4800" dirty="0" err="1">
                <a:solidFill>
                  <a:schemeClr val="bg1">
                    <a:lumMod val="85000"/>
                  </a:schemeClr>
                </a:solidFill>
              </a:rPr>
              <a:t>to</a:t>
            </a:r>
            <a:r>
              <a:rPr lang="es-ES" sz="4800" dirty="0">
                <a:solidFill>
                  <a:schemeClr val="bg1">
                    <a:lumMod val="85000"/>
                  </a:schemeClr>
                </a:solidFill>
              </a:rPr>
              <a:t> produce </a:t>
            </a:r>
            <a:r>
              <a:rPr lang="es-ES" sz="4800" dirty="0" err="1">
                <a:solidFill>
                  <a:schemeClr val="bg1">
                    <a:lumMod val="85000"/>
                  </a:schemeClr>
                </a:solidFill>
              </a:rPr>
              <a:t>designs</a:t>
            </a:r>
            <a:r>
              <a:rPr lang="es-ES" sz="4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ES" sz="4800" dirty="0" err="1">
                <a:solidFill>
                  <a:schemeClr val="bg1">
                    <a:lumMod val="85000"/>
                  </a:schemeClr>
                </a:solidFill>
              </a:rPr>
              <a:t>which</a:t>
            </a:r>
            <a:r>
              <a:rPr lang="es-ES" sz="4800" dirty="0">
                <a:solidFill>
                  <a:schemeClr val="bg1">
                    <a:lumMod val="85000"/>
                  </a:schemeClr>
                </a:solidFill>
              </a:rPr>
              <a:t> are copies </a:t>
            </a:r>
            <a:r>
              <a:rPr lang="es-ES" sz="4800" dirty="0" err="1">
                <a:solidFill>
                  <a:schemeClr val="bg1">
                    <a:lumMod val="85000"/>
                  </a:schemeClr>
                </a:solidFill>
              </a:rPr>
              <a:t>of</a:t>
            </a:r>
            <a:r>
              <a:rPr lang="es-ES" sz="4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ES" sz="4800" dirty="0" err="1">
                <a:solidFill>
                  <a:schemeClr val="bg1">
                    <a:lumMod val="85000"/>
                  </a:schemeClr>
                </a:solidFill>
              </a:rPr>
              <a:t>the</a:t>
            </a:r>
            <a:r>
              <a:rPr lang="es-ES" sz="4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ES" sz="4800" dirty="0" err="1">
                <a:solidFill>
                  <a:schemeClr val="bg1">
                    <a:lumMod val="85000"/>
                  </a:schemeClr>
                </a:solidFill>
              </a:rPr>
              <a:t>communication</a:t>
            </a:r>
            <a:r>
              <a:rPr lang="es-ES" sz="4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ES" sz="4800" dirty="0" err="1">
                <a:solidFill>
                  <a:schemeClr val="bg1">
                    <a:lumMod val="85000"/>
                  </a:schemeClr>
                </a:solidFill>
              </a:rPr>
              <a:t>structures</a:t>
            </a:r>
            <a:r>
              <a:rPr lang="es-ES" sz="4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ES" sz="4800" dirty="0" err="1">
                <a:solidFill>
                  <a:schemeClr val="bg1">
                    <a:lumMod val="85000"/>
                  </a:schemeClr>
                </a:solidFill>
              </a:rPr>
              <a:t>of</a:t>
            </a:r>
            <a:r>
              <a:rPr lang="es-ES" sz="4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ES" sz="4800" dirty="0" err="1">
                <a:solidFill>
                  <a:schemeClr val="bg1">
                    <a:lumMod val="85000"/>
                  </a:schemeClr>
                </a:solidFill>
              </a:rPr>
              <a:t>these</a:t>
            </a:r>
            <a:r>
              <a:rPr lang="es-ES" sz="4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ES" sz="4800" dirty="0" err="1">
                <a:solidFill>
                  <a:schemeClr val="bg1">
                    <a:lumMod val="85000"/>
                  </a:schemeClr>
                </a:solidFill>
              </a:rPr>
              <a:t>organizations</a:t>
            </a:r>
            <a:r>
              <a:rPr lang="es-ES" sz="4800" dirty="0">
                <a:solidFill>
                  <a:schemeClr val="bg1">
                    <a:lumMod val="85000"/>
                  </a:schemeClr>
                </a:solidFill>
              </a:rPr>
              <a:t>.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354C239E-1C66-59C4-74D3-6EA8110C4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4800" b="1" dirty="0">
                <a:solidFill>
                  <a:schemeClr val="bg1"/>
                </a:solidFill>
                <a:highlight>
                  <a:srgbClr val="C9247C"/>
                </a:highlight>
              </a:rPr>
              <a:t>Para cambiar lo que hacemos, hemos de cambiar cómo nos comunicamos y organizamos</a:t>
            </a:r>
            <a:endParaRPr lang="es-ES" sz="4800" b="1" dirty="0">
              <a:solidFill>
                <a:schemeClr val="bg1"/>
              </a:solidFill>
            </a:endParaRP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A22341A9-8FD9-45EF-46A5-0870C19C1771}"/>
              </a:ext>
            </a:extLst>
          </p:cNvPr>
          <p:cNvSpPr txBox="1">
            <a:spLocks/>
          </p:cNvSpPr>
          <p:nvPr/>
        </p:nvSpPr>
        <p:spPr>
          <a:xfrm>
            <a:off x="990600" y="5330757"/>
            <a:ext cx="10515600" cy="998606"/>
          </a:xfrm>
          <a:prstGeom prst="rect">
            <a:avLst/>
          </a:prstGeom>
        </p:spPr>
        <p:txBody>
          <a:bodyPr vert="horz" lIns="9000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s-ES" sz="1800" b="1" dirty="0">
                <a:solidFill>
                  <a:schemeClr val="bg1"/>
                </a:solidFill>
                <a:highlight>
                  <a:srgbClr val="C9247C"/>
                </a:highlight>
              </a:rPr>
              <a:t>Melin E. Conway, </a:t>
            </a:r>
            <a:r>
              <a:rPr lang="es-ES" sz="18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How</a:t>
            </a:r>
            <a:r>
              <a:rPr lang="es-ES" sz="1800" b="1" dirty="0">
                <a:solidFill>
                  <a:schemeClr val="bg1"/>
                </a:solidFill>
                <a:highlight>
                  <a:srgbClr val="C9247C"/>
                </a:highlight>
              </a:rPr>
              <a:t> Do </a:t>
            </a:r>
            <a:r>
              <a:rPr lang="es-ES" sz="18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Comittees</a:t>
            </a:r>
            <a:r>
              <a:rPr lang="es-ES" sz="1800" b="1" dirty="0">
                <a:solidFill>
                  <a:schemeClr val="bg1"/>
                </a:solidFill>
                <a:highlight>
                  <a:srgbClr val="C9247C"/>
                </a:highlight>
              </a:rPr>
              <a:t> </a:t>
            </a:r>
            <a:r>
              <a:rPr lang="es-ES" sz="18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Invent</a:t>
            </a:r>
            <a:r>
              <a:rPr lang="es-ES" sz="1800" b="1" dirty="0">
                <a:solidFill>
                  <a:schemeClr val="bg1"/>
                </a:solidFill>
                <a:highlight>
                  <a:srgbClr val="C9247C"/>
                </a:highlight>
              </a:rPr>
              <a:t>?</a:t>
            </a:r>
            <a:endParaRPr lang="es-E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21370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8B0AE-AF3E-974C-55E7-771F86063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AD1D4374-C294-594A-334E-0DE1CEC7A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1. No asumamos, confirmemos</a:t>
            </a:r>
          </a:p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2. Documentador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E6AB3548-16EF-A99B-CAD0-FA7729C66862}"/>
              </a:ext>
            </a:extLst>
          </p:cNvPr>
          <p:cNvSpPr/>
          <p:nvPr/>
        </p:nvSpPr>
        <p:spPr>
          <a:xfrm>
            <a:off x="770709" y="1848394"/>
            <a:ext cx="10339251" cy="139119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074612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EA846-7479-7890-B735-E6DDBF194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9C36E0C3-617B-34CF-D210-B114DDD926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538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1637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04E2A-1E79-1277-2398-A4E6FBD03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2D483E4-3005-F855-E9E1-BC45E76002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6874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220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F18FA-FF4D-7925-BF1B-D82DE6671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D4CBA6DB-ECA6-C5CD-C4C7-3CDE99E12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Además, cuando entras te tienes que adaptar</a:t>
            </a:r>
          </a:p>
        </p:txBody>
      </p:sp>
      <p:pic>
        <p:nvPicPr>
          <p:cNvPr id="5122" name="Picture 2" descr="The First 90 Days. Updated And Expanded: Proven Straegies for Getting up to  Speed faster and smarter : Michael Watkins, Michael Watkins: Amazon.es: ...">
            <a:extLst>
              <a:ext uri="{FF2B5EF4-FFF2-40B4-BE49-F238E27FC236}">
                <a16:creationId xmlns:a16="http://schemas.microsoft.com/office/drawing/2014/main" id="{B56C3E29-A8F6-DB65-F5B9-BED7146C5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8810" y="4254230"/>
            <a:ext cx="1723190" cy="260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22412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F6B82-F292-92FC-6DBF-8CEA98508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E30C9B6-30EF-1B7B-CB45-31B1E70DF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1. No asumamos, confirmemos</a:t>
            </a:r>
          </a:p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2. Documentador</a:t>
            </a:r>
          </a:p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3. Procesos, Estructuras y Silos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A2D9BB0-5B53-E46D-5588-B37D02E3ADC4}"/>
              </a:ext>
            </a:extLst>
          </p:cNvPr>
          <p:cNvSpPr/>
          <p:nvPr/>
        </p:nvSpPr>
        <p:spPr>
          <a:xfrm>
            <a:off x="770709" y="1848394"/>
            <a:ext cx="10339251" cy="1809206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198158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6ACC0-6DF7-326E-CE27-0D626CBE9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A95443FA-0E00-C4D3-2A01-E2C6197D9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Onboarding</a:t>
            </a:r>
            <a:endParaRPr lang="es-ES" sz="5400" b="1" dirty="0">
              <a:solidFill>
                <a:schemeClr val="bg1"/>
              </a:solidFill>
              <a:highlight>
                <a:srgbClr val="C9247C"/>
              </a:highlight>
            </a:endParaRPr>
          </a:p>
          <a:p>
            <a:pPr marL="0" indent="0">
              <a:buNone/>
            </a:pPr>
            <a:r>
              <a:rPr lang="es-ES" sz="54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KTPs</a:t>
            </a:r>
            <a:endParaRPr lang="es-ES" sz="5400" b="1" dirty="0">
              <a:solidFill>
                <a:schemeClr val="bg1"/>
              </a:solidFill>
              <a:highlight>
                <a:srgbClr val="C9247C"/>
              </a:highlight>
            </a:endParaRPr>
          </a:p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Plantillas</a:t>
            </a:r>
          </a:p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Procesos</a:t>
            </a:r>
          </a:p>
        </p:txBody>
      </p:sp>
    </p:spTree>
    <p:extLst>
      <p:ext uri="{BB962C8B-B14F-4D97-AF65-F5344CB8AC3E}">
        <p14:creationId xmlns:p14="http://schemas.microsoft.com/office/powerpoint/2010/main" val="199040660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2E98A76-01EC-FBE9-5022-948292295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76CCC57C-CD59-2724-26F6-AB522E3FC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¿Qué estandarizamos?</a:t>
            </a:r>
          </a:p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- </a:t>
            </a:r>
            <a:r>
              <a:rPr lang="es-ES" sz="54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Onboarding</a:t>
            </a:r>
            <a:endParaRPr lang="es-ES" sz="5400" b="1" dirty="0">
              <a:solidFill>
                <a:schemeClr val="bg1"/>
              </a:solidFill>
              <a:highlight>
                <a:srgbClr val="C9247C"/>
              </a:highlight>
            </a:endParaRPr>
          </a:p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- </a:t>
            </a:r>
            <a:r>
              <a:rPr lang="es-ES" sz="54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KTPs</a:t>
            </a:r>
            <a:endParaRPr lang="es-ES" sz="5400" b="1" dirty="0">
              <a:solidFill>
                <a:schemeClr val="bg1"/>
              </a:solidFill>
              <a:highlight>
                <a:srgbClr val="C9247C"/>
              </a:highlight>
            </a:endParaRPr>
          </a:p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- Plantillas</a:t>
            </a:r>
          </a:p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- Procesos</a:t>
            </a:r>
          </a:p>
        </p:txBody>
      </p:sp>
    </p:spTree>
    <p:extLst>
      <p:ext uri="{BB962C8B-B14F-4D97-AF65-F5344CB8AC3E}">
        <p14:creationId xmlns:p14="http://schemas.microsoft.com/office/powerpoint/2010/main" val="356869285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F379A9E-9BA4-DD77-1CBD-F3D64486D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A5F68A75-A144-01AA-3816-6975D52EA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QAs</a:t>
            </a: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, Management &amp;</a:t>
            </a:r>
            <a:b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</a:b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66580801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ADCB7BF-BBA3-2675-D18D-17517A47A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0B53F38E-4887-BABB-BD58-7C4C8DE2F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¿Qué hacemos?</a:t>
            </a:r>
          </a:p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- Planes de prueba</a:t>
            </a:r>
          </a:p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- Estrategias de </a:t>
            </a:r>
            <a:r>
              <a:rPr lang="es-ES" sz="54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testing</a:t>
            </a:r>
            <a:endParaRPr lang="es-ES" sz="5400" b="1" dirty="0">
              <a:solidFill>
                <a:schemeClr val="bg1"/>
              </a:solidFill>
              <a:highlight>
                <a:srgbClr val="C9247C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8650525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624F6-F01A-37C7-79CE-7D8F4087C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3A59E0A8-14D5-4FB0-22A5-BFED178B7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1. No asumamos, confirmemos</a:t>
            </a:r>
          </a:p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2. Documentador</a:t>
            </a:r>
          </a:p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3. Procesos, Estructuras y Silos</a:t>
            </a:r>
          </a:p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4. Aporta claridad o no aportes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976239F-1CF4-5C33-F8AE-BD814E122FD4}"/>
              </a:ext>
            </a:extLst>
          </p:cNvPr>
          <p:cNvSpPr/>
          <p:nvPr/>
        </p:nvSpPr>
        <p:spPr>
          <a:xfrm>
            <a:off x="770709" y="1358537"/>
            <a:ext cx="10339251" cy="274973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77321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6596E-51E2-427A-64A3-C9171E0AB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8DE2149-C6B4-10B2-FA01-B74C1B2B1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¿Qué aporta un Manager?</a:t>
            </a:r>
          </a:p>
        </p:txBody>
      </p:sp>
    </p:spTree>
    <p:extLst>
      <p:ext uri="{BB962C8B-B14F-4D97-AF65-F5344CB8AC3E}">
        <p14:creationId xmlns:p14="http://schemas.microsoft.com/office/powerpoint/2010/main" val="7868250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BA194-EAFD-DEC5-8B5F-6BE6411A5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74D0246-594D-DD58-42C8-B47FE9879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3052" y="511293"/>
            <a:ext cx="3937640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1EF9C738-A817-12D7-5BAB-46AD81D43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9904" y="511293"/>
            <a:ext cx="5913895" cy="5665670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Claridad</a:t>
            </a:r>
          </a:p>
          <a:p>
            <a:pPr marL="0" indent="0">
              <a:buNone/>
            </a:pPr>
            <a:r>
              <a:rPr lang="es-ES" sz="4000" b="1" dirty="0">
                <a:solidFill>
                  <a:schemeClr val="bg1"/>
                </a:solidFill>
                <a:highlight>
                  <a:srgbClr val="C9247C"/>
                </a:highlight>
              </a:rPr>
              <a:t>Qué, cómo, quiénes, cuándo</a:t>
            </a:r>
            <a:endParaRPr lang="es-ES" sz="5400" b="1" dirty="0">
              <a:solidFill>
                <a:schemeClr val="bg1"/>
              </a:solidFill>
              <a:highlight>
                <a:srgbClr val="C9247C"/>
              </a:highlight>
            </a:endParaRP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2A99EAAB-982A-6589-18F9-614A6FE5C9C6}"/>
              </a:ext>
            </a:extLst>
          </p:cNvPr>
          <p:cNvSpPr txBox="1">
            <a:spLocks/>
          </p:cNvSpPr>
          <p:nvPr/>
        </p:nvSpPr>
        <p:spPr>
          <a:xfrm>
            <a:off x="990600" y="5330757"/>
            <a:ext cx="10515600" cy="998606"/>
          </a:xfrm>
          <a:prstGeom prst="rect">
            <a:avLst/>
          </a:prstGeom>
        </p:spPr>
        <p:txBody>
          <a:bodyPr vert="horz" lIns="9000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s-ES" sz="1800" b="1" dirty="0">
                <a:solidFill>
                  <a:schemeClr val="bg1"/>
                </a:solidFill>
                <a:highlight>
                  <a:srgbClr val="C9247C"/>
                </a:highlight>
              </a:rPr>
              <a:t>Sarah </a:t>
            </a:r>
            <a:r>
              <a:rPr lang="es-ES" sz="18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Drasner</a:t>
            </a:r>
            <a:r>
              <a:rPr lang="es-ES" sz="1800" b="1" dirty="0">
                <a:solidFill>
                  <a:schemeClr val="bg1"/>
                </a:solidFill>
                <a:highlight>
                  <a:srgbClr val="C9247C"/>
                </a:highlight>
              </a:rPr>
              <a:t>, </a:t>
            </a:r>
            <a:r>
              <a:rPr lang="es-ES" sz="18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Engineering</a:t>
            </a:r>
            <a:r>
              <a:rPr lang="es-ES" sz="1800" b="1" dirty="0">
                <a:solidFill>
                  <a:schemeClr val="bg1"/>
                </a:solidFill>
                <a:highlight>
                  <a:srgbClr val="C9247C"/>
                </a:highlight>
              </a:rPr>
              <a:t> Management </a:t>
            </a:r>
            <a:r>
              <a:rPr lang="es-ES" sz="18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for</a:t>
            </a:r>
            <a:r>
              <a:rPr lang="es-ES" sz="1800" b="1" dirty="0">
                <a:solidFill>
                  <a:schemeClr val="bg1"/>
                </a:solidFill>
                <a:highlight>
                  <a:srgbClr val="C9247C"/>
                </a:highlight>
              </a:rPr>
              <a:t> </a:t>
            </a:r>
            <a:r>
              <a:rPr lang="es-ES" sz="18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the</a:t>
            </a:r>
            <a:r>
              <a:rPr lang="es-ES" sz="1800" b="1" dirty="0">
                <a:solidFill>
                  <a:schemeClr val="bg1"/>
                </a:solidFill>
                <a:highlight>
                  <a:srgbClr val="C9247C"/>
                </a:highlight>
              </a:rPr>
              <a:t> </a:t>
            </a:r>
            <a:r>
              <a:rPr lang="es-ES" sz="18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Rest</a:t>
            </a:r>
            <a:r>
              <a:rPr lang="es-ES" sz="1800" b="1" dirty="0">
                <a:solidFill>
                  <a:schemeClr val="bg1"/>
                </a:solidFill>
                <a:highlight>
                  <a:srgbClr val="C9247C"/>
                </a:highlight>
              </a:rPr>
              <a:t> </a:t>
            </a:r>
            <a:r>
              <a:rPr lang="es-ES" sz="18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of</a:t>
            </a:r>
            <a:r>
              <a:rPr lang="es-ES" sz="1800" b="1" dirty="0">
                <a:solidFill>
                  <a:schemeClr val="bg1"/>
                </a:solidFill>
                <a:highlight>
                  <a:srgbClr val="C9247C"/>
                </a:highlight>
              </a:rPr>
              <a:t> </a:t>
            </a:r>
            <a:r>
              <a:rPr lang="es-ES" sz="18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Us</a:t>
            </a:r>
            <a:endParaRPr lang="es-E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95172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89B11-44F6-8026-5F32-75893045E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EFC8C401-F3D4-587E-7E38-9A4254D8C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Navegar entre lo específico</a:t>
            </a:r>
            <a:b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</a:b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y lo genérico</a:t>
            </a:r>
          </a:p>
        </p:txBody>
      </p:sp>
    </p:spTree>
    <p:extLst>
      <p:ext uri="{BB962C8B-B14F-4D97-AF65-F5344CB8AC3E}">
        <p14:creationId xmlns:p14="http://schemas.microsoft.com/office/powerpoint/2010/main" val="176936975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A97E9-B986-6E95-1674-BCCDDE275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C2A16A-4DF0-7013-DAD7-D08DFBC64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 te llevas algo, que sea esto…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A45B833-E979-66A2-AF58-55AABC0AA1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49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4E6A6-8A48-48BC-82B2-97D0BE9F4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0BEBFE6F-4615-E55B-6D91-2BFD004A2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Onboarding</a:t>
            </a: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 promedio:</a:t>
            </a:r>
          </a:p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3 meses a 6 meses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5537258-59E0-6658-C918-194D6C29BB3A}"/>
              </a:ext>
            </a:extLst>
          </p:cNvPr>
          <p:cNvSpPr txBox="1"/>
          <p:nvPr/>
        </p:nvSpPr>
        <p:spPr>
          <a:xfrm>
            <a:off x="838200" y="4254230"/>
            <a:ext cx="2526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Fuente:</a:t>
            </a:r>
            <a:r>
              <a:rPr lang="es-ES" dirty="0"/>
              <a:t> </a:t>
            </a:r>
            <a:r>
              <a:rPr lang="es-ES" dirty="0" err="1"/>
              <a:t>PeopleSpheres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4218587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04C42-F806-74AC-AF59-A6C833B31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4874EAE-C44B-105B-F554-975CBC0BC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La gente no entiende lo que hace</a:t>
            </a:r>
          </a:p>
        </p:txBody>
      </p:sp>
    </p:spTree>
    <p:extLst>
      <p:ext uri="{BB962C8B-B14F-4D97-AF65-F5344CB8AC3E}">
        <p14:creationId xmlns:p14="http://schemas.microsoft.com/office/powerpoint/2010/main" val="8993207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7DC6F-4C54-7DA1-88E1-07CDBE65D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6B135FD2-250E-A89B-3F1A-7662DFBCB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La gente no entiende lo que hace, por eso hace lo </a:t>
            </a:r>
            <a:r>
              <a:rPr lang="es-ES" sz="5400" b="1">
                <a:solidFill>
                  <a:schemeClr val="bg1"/>
                </a:solidFill>
                <a:highlight>
                  <a:srgbClr val="C9247C"/>
                </a:highlight>
              </a:rPr>
              <a:t>que entiende</a:t>
            </a:r>
            <a:endParaRPr lang="es-ES" sz="5400" b="1" dirty="0">
              <a:solidFill>
                <a:schemeClr val="bg1"/>
              </a:solidFill>
              <a:highlight>
                <a:srgbClr val="C9247C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537009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343195FE-6C84-8DDF-A22D-F571D04272F5}"/>
              </a:ext>
            </a:extLst>
          </p:cNvPr>
          <p:cNvSpPr/>
          <p:nvPr/>
        </p:nvSpPr>
        <p:spPr>
          <a:xfrm>
            <a:off x="2899955" y="0"/>
            <a:ext cx="9292046" cy="6858000"/>
          </a:xfrm>
          <a:prstGeom prst="rect">
            <a:avLst/>
          </a:prstGeom>
          <a:solidFill>
            <a:srgbClr val="C924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FE4D0B0-4BFA-40DA-0F0C-236A3D7BFF67}"/>
              </a:ext>
            </a:extLst>
          </p:cNvPr>
          <p:cNvSpPr/>
          <p:nvPr/>
        </p:nvSpPr>
        <p:spPr>
          <a:xfrm rot="2172560">
            <a:off x="-2579346" y="-3467722"/>
            <a:ext cx="8850877" cy="8850877"/>
          </a:xfrm>
          <a:prstGeom prst="rect">
            <a:avLst/>
          </a:prstGeom>
          <a:solidFill>
            <a:srgbClr val="4C19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7017615-A135-6A91-BF1D-A6348935FF5E}"/>
              </a:ext>
            </a:extLst>
          </p:cNvPr>
          <p:cNvSpPr/>
          <p:nvPr/>
        </p:nvSpPr>
        <p:spPr>
          <a:xfrm>
            <a:off x="5605153" y="506942"/>
            <a:ext cx="6739247" cy="6635773"/>
          </a:xfrm>
          <a:prstGeom prst="rect">
            <a:avLst/>
          </a:prstGeom>
          <a:solidFill>
            <a:srgbClr val="C924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9239B5F-384E-1AB1-BFAF-849B4F69B538}"/>
              </a:ext>
            </a:extLst>
          </p:cNvPr>
          <p:cNvSpPr txBox="1"/>
          <p:nvPr/>
        </p:nvSpPr>
        <p:spPr>
          <a:xfrm>
            <a:off x="590350" y="932902"/>
            <a:ext cx="4182555" cy="3778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3800"/>
              </a:lnSpc>
            </a:pPr>
            <a:r>
              <a:rPr lang="es-ES" sz="16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SLI</a:t>
            </a:r>
          </a:p>
          <a:p>
            <a:pPr>
              <a:lnSpc>
                <a:spcPts val="13800"/>
              </a:lnSpc>
            </a:pPr>
            <a:r>
              <a:rPr lang="es-ES" sz="16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</a:t>
            </a:r>
          </a:p>
        </p:txBody>
      </p:sp>
      <p:pic>
        <p:nvPicPr>
          <p:cNvPr id="7170" name="Picture 2" descr="QR Code Generator | Create Your Free QR Codes">
            <a:extLst>
              <a:ext uri="{FF2B5EF4-FFF2-40B4-BE49-F238E27FC236}">
                <a16:creationId xmlns:a16="http://schemas.microsoft.com/office/drawing/2014/main" id="{F18085D5-77C3-3593-19DA-34D16AFD0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978" y="1367349"/>
            <a:ext cx="4696691" cy="469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 descr="Código QR&#10;&#10;El contenido generado por IA puede ser incorrecto.">
            <a:extLst>
              <a:ext uri="{FF2B5EF4-FFF2-40B4-BE49-F238E27FC236}">
                <a16:creationId xmlns:a16="http://schemas.microsoft.com/office/drawing/2014/main" id="{2D849300-F31F-785C-81FF-7B255B085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977" y="1367349"/>
            <a:ext cx="4696692" cy="469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5401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65BC7E8-94DD-A1A5-8863-823947074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99C9D961-5C0E-AB8E-6FDA-7CCFE03C0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Conway’s</a:t>
            </a: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 </a:t>
            </a:r>
            <a:r>
              <a:rPr lang="es-ES" sz="54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Law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225036177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F69BF8-3FF8-6AF9-32A8-43EE0A58B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Conocimiento</a:t>
            </a:r>
          </a:p>
        </p:txBody>
      </p:sp>
    </p:spTree>
    <p:extLst>
      <p:ext uri="{BB962C8B-B14F-4D97-AF65-F5344CB8AC3E}">
        <p14:creationId xmlns:p14="http://schemas.microsoft.com/office/powerpoint/2010/main" val="241498005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21C7EBF-65ED-5959-FF92-46ED91794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A3BF05-AA2E-41D3-64C4-115C91BAF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Decisiones</a:t>
            </a:r>
          </a:p>
        </p:txBody>
      </p:sp>
    </p:spTree>
    <p:extLst>
      <p:ext uri="{BB962C8B-B14F-4D97-AF65-F5344CB8AC3E}">
        <p14:creationId xmlns:p14="http://schemas.microsoft.com/office/powerpoint/2010/main" val="369227593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6B440-8D03-F9EB-361D-8A64B76BA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Dodecaedro del conocimiento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600701-DB46-F26B-C69A-D1FACE861B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71873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C755519-9EB6-E034-D665-2A279AD88F53}"/>
              </a:ext>
            </a:extLst>
          </p:cNvPr>
          <p:cNvSpPr/>
          <p:nvPr/>
        </p:nvSpPr>
        <p:spPr>
          <a:xfrm>
            <a:off x="8664420" y="4699888"/>
            <a:ext cx="3910177" cy="2164506"/>
          </a:xfrm>
          <a:prstGeom prst="rect">
            <a:avLst/>
          </a:prstGeom>
          <a:solidFill>
            <a:srgbClr val="4C19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EFBA0D4-2973-C5FE-F839-DFBE1B7FF478}"/>
              </a:ext>
            </a:extLst>
          </p:cNvPr>
          <p:cNvSpPr/>
          <p:nvPr/>
        </p:nvSpPr>
        <p:spPr>
          <a:xfrm>
            <a:off x="10480431" y="5806120"/>
            <a:ext cx="268565" cy="268565"/>
          </a:xfrm>
          <a:prstGeom prst="rect">
            <a:avLst/>
          </a:prstGeom>
          <a:solidFill>
            <a:srgbClr val="C924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BB6270F-6F50-816D-ACBD-C733A54821CB}"/>
              </a:ext>
            </a:extLst>
          </p:cNvPr>
          <p:cNvSpPr/>
          <p:nvPr/>
        </p:nvSpPr>
        <p:spPr>
          <a:xfrm>
            <a:off x="10825729" y="5806120"/>
            <a:ext cx="268565" cy="268565"/>
          </a:xfrm>
          <a:prstGeom prst="rect">
            <a:avLst/>
          </a:prstGeom>
          <a:solidFill>
            <a:srgbClr val="C924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A8FDE7B-96A0-3A15-F6CE-C899446D19E0}"/>
              </a:ext>
            </a:extLst>
          </p:cNvPr>
          <p:cNvSpPr/>
          <p:nvPr/>
        </p:nvSpPr>
        <p:spPr>
          <a:xfrm>
            <a:off x="11145449" y="5806120"/>
            <a:ext cx="268565" cy="268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C9625A7-12DB-AB53-99DF-E0BB39F90108}"/>
              </a:ext>
            </a:extLst>
          </p:cNvPr>
          <p:cNvSpPr/>
          <p:nvPr/>
        </p:nvSpPr>
        <p:spPr>
          <a:xfrm>
            <a:off x="11477958" y="5806120"/>
            <a:ext cx="268565" cy="268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0B28888-F26E-EF01-FAF3-0A2F7F3B099E}"/>
              </a:ext>
            </a:extLst>
          </p:cNvPr>
          <p:cNvSpPr/>
          <p:nvPr/>
        </p:nvSpPr>
        <p:spPr>
          <a:xfrm>
            <a:off x="11797679" y="5806120"/>
            <a:ext cx="268565" cy="268565"/>
          </a:xfrm>
          <a:prstGeom prst="rect">
            <a:avLst/>
          </a:prstGeom>
          <a:solidFill>
            <a:srgbClr val="C924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1CFB129-6881-38BE-CE8D-37BB7E83F2D7}"/>
              </a:ext>
            </a:extLst>
          </p:cNvPr>
          <p:cNvSpPr/>
          <p:nvPr/>
        </p:nvSpPr>
        <p:spPr>
          <a:xfrm>
            <a:off x="11797679" y="6138629"/>
            <a:ext cx="268565" cy="268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A84A1A9-2377-EA60-BAA8-11A33496C337}"/>
              </a:ext>
            </a:extLst>
          </p:cNvPr>
          <p:cNvSpPr/>
          <p:nvPr/>
        </p:nvSpPr>
        <p:spPr>
          <a:xfrm>
            <a:off x="11797679" y="6471138"/>
            <a:ext cx="268565" cy="268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F94C58A-6C5F-4A67-3706-F77F8BDBB5A9}"/>
              </a:ext>
            </a:extLst>
          </p:cNvPr>
          <p:cNvSpPr/>
          <p:nvPr/>
        </p:nvSpPr>
        <p:spPr>
          <a:xfrm>
            <a:off x="11145449" y="6138630"/>
            <a:ext cx="268565" cy="268565"/>
          </a:xfrm>
          <a:prstGeom prst="rect">
            <a:avLst/>
          </a:prstGeom>
          <a:solidFill>
            <a:srgbClr val="C924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FB55ECA-8049-4575-9172-1AEA10E9D9CD}"/>
              </a:ext>
            </a:extLst>
          </p:cNvPr>
          <p:cNvSpPr/>
          <p:nvPr/>
        </p:nvSpPr>
        <p:spPr>
          <a:xfrm>
            <a:off x="11471564" y="6138630"/>
            <a:ext cx="268565" cy="268565"/>
          </a:xfrm>
          <a:prstGeom prst="rect">
            <a:avLst/>
          </a:prstGeom>
          <a:solidFill>
            <a:srgbClr val="C924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A8E1DB39-85B0-99DF-A71F-FFC28D79C325}"/>
              </a:ext>
            </a:extLst>
          </p:cNvPr>
          <p:cNvSpPr/>
          <p:nvPr/>
        </p:nvSpPr>
        <p:spPr>
          <a:xfrm>
            <a:off x="11145449" y="6471139"/>
            <a:ext cx="268565" cy="268565"/>
          </a:xfrm>
          <a:prstGeom prst="rect">
            <a:avLst/>
          </a:prstGeom>
          <a:solidFill>
            <a:srgbClr val="C924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CD97C75-66AD-1417-6C90-B90DCA735370}"/>
              </a:ext>
            </a:extLst>
          </p:cNvPr>
          <p:cNvSpPr/>
          <p:nvPr/>
        </p:nvSpPr>
        <p:spPr>
          <a:xfrm>
            <a:off x="11471564" y="6471139"/>
            <a:ext cx="268565" cy="268565"/>
          </a:xfrm>
          <a:prstGeom prst="rect">
            <a:avLst/>
          </a:prstGeom>
          <a:solidFill>
            <a:srgbClr val="C924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ADCA97FC-EECA-F824-4C85-FBE5B0E448B0}"/>
              </a:ext>
            </a:extLst>
          </p:cNvPr>
          <p:cNvSpPr/>
          <p:nvPr/>
        </p:nvSpPr>
        <p:spPr>
          <a:xfrm>
            <a:off x="10825729" y="6471139"/>
            <a:ext cx="268565" cy="268565"/>
          </a:xfrm>
          <a:prstGeom prst="rect">
            <a:avLst/>
          </a:prstGeom>
          <a:solidFill>
            <a:srgbClr val="C924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BA8F04A-C17F-F170-89CC-4EE08AB37495}"/>
              </a:ext>
            </a:extLst>
          </p:cNvPr>
          <p:cNvSpPr txBox="1"/>
          <p:nvPr/>
        </p:nvSpPr>
        <p:spPr>
          <a:xfrm>
            <a:off x="893774" y="2495005"/>
            <a:ext cx="104044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7200" b="1" dirty="0"/>
              <a:t>ESTA ESTABA OCULTADA</a:t>
            </a:r>
          </a:p>
        </p:txBody>
      </p:sp>
    </p:spTree>
    <p:extLst>
      <p:ext uri="{BB962C8B-B14F-4D97-AF65-F5344CB8AC3E}">
        <p14:creationId xmlns:p14="http://schemas.microsoft.com/office/powerpoint/2010/main" val="197322259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38A3D95-4143-F94B-538F-FC9C6213D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aper Dodecahedron">
            <a:extLst>
              <a:ext uri="{FF2B5EF4-FFF2-40B4-BE49-F238E27FC236}">
                <a16:creationId xmlns:a16="http://schemas.microsoft.com/office/drawing/2014/main" id="{D0D7FC94-493B-2E4B-9F5D-7A8316E32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9525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Elipse 15">
            <a:extLst>
              <a:ext uri="{FF2B5EF4-FFF2-40B4-BE49-F238E27FC236}">
                <a16:creationId xmlns:a16="http://schemas.microsoft.com/office/drawing/2014/main" id="{6B6E3626-43FD-FED7-31BD-8AEF9CC424E0}"/>
              </a:ext>
            </a:extLst>
          </p:cNvPr>
          <p:cNvSpPr/>
          <p:nvPr/>
        </p:nvSpPr>
        <p:spPr>
          <a:xfrm>
            <a:off x="8590547" y="469232"/>
            <a:ext cx="3176337" cy="168442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Dibujos a mano, Keynote?!</a:t>
            </a:r>
          </a:p>
        </p:txBody>
      </p:sp>
    </p:spTree>
    <p:extLst>
      <p:ext uri="{BB962C8B-B14F-4D97-AF65-F5344CB8AC3E}">
        <p14:creationId xmlns:p14="http://schemas.microsoft.com/office/powerpoint/2010/main" val="225834875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6BA1570-D7A8-39E6-C760-46707CBF8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aper Dodecahedron">
            <a:extLst>
              <a:ext uri="{FF2B5EF4-FFF2-40B4-BE49-F238E27FC236}">
                <a16:creationId xmlns:a16="http://schemas.microsoft.com/office/drawing/2014/main" id="{2A619710-15A0-1484-089B-CF90F8361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9525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56FA9C-5AAE-EE87-15A0-2CF36F09B54B}"/>
              </a:ext>
            </a:extLst>
          </p:cNvPr>
          <p:cNvSpPr/>
          <p:nvPr/>
        </p:nvSpPr>
        <p:spPr>
          <a:xfrm>
            <a:off x="1662545" y="4322618"/>
            <a:ext cx="10529455" cy="3016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0B06ADA-307A-0D6A-C791-2419CC1DFC38}"/>
              </a:ext>
            </a:extLst>
          </p:cNvPr>
          <p:cNvSpPr/>
          <p:nvPr/>
        </p:nvSpPr>
        <p:spPr>
          <a:xfrm>
            <a:off x="4845132" y="-2125683"/>
            <a:ext cx="9322130" cy="8110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9489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C7E0B-7586-8329-5ED1-F000D3324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2633CCB1-44EA-C764-B1ED-1DDC4FD0D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Son cosas complejas</a:t>
            </a:r>
          </a:p>
        </p:txBody>
      </p:sp>
    </p:spTree>
    <p:extLst>
      <p:ext uri="{BB962C8B-B14F-4D97-AF65-F5344CB8AC3E}">
        <p14:creationId xmlns:p14="http://schemas.microsoft.com/office/powerpoint/2010/main" val="183575392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967551F-9F23-58C3-814F-E11C1480B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aper Dodecahedron">
            <a:extLst>
              <a:ext uri="{FF2B5EF4-FFF2-40B4-BE49-F238E27FC236}">
                <a16:creationId xmlns:a16="http://schemas.microsoft.com/office/drawing/2014/main" id="{3154C014-26FB-A82F-0E8D-1A593E745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9525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385C340A-A715-5449-3E15-E91AB0B37400}"/>
              </a:ext>
            </a:extLst>
          </p:cNvPr>
          <p:cNvSpPr/>
          <p:nvPr/>
        </p:nvSpPr>
        <p:spPr>
          <a:xfrm>
            <a:off x="6096000" y="4322618"/>
            <a:ext cx="6096000" cy="3016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67F0598-CEDB-A36E-0BB1-638ADC49892A}"/>
              </a:ext>
            </a:extLst>
          </p:cNvPr>
          <p:cNvSpPr/>
          <p:nvPr/>
        </p:nvSpPr>
        <p:spPr>
          <a:xfrm>
            <a:off x="2090057" y="-2125682"/>
            <a:ext cx="12077205" cy="6994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741254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BCB815A-D9EE-8A64-BFD5-9DE390179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aper Dodecahedron">
            <a:extLst>
              <a:ext uri="{FF2B5EF4-FFF2-40B4-BE49-F238E27FC236}">
                <a16:creationId xmlns:a16="http://schemas.microsoft.com/office/drawing/2014/main" id="{9C51CE47-188F-E585-32BB-0788EAFE4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9525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CB9514DF-A0E1-397B-018C-6C05D958F3DC}"/>
              </a:ext>
            </a:extLst>
          </p:cNvPr>
          <p:cNvSpPr/>
          <p:nvPr/>
        </p:nvSpPr>
        <p:spPr>
          <a:xfrm>
            <a:off x="2090057" y="5320145"/>
            <a:ext cx="10101943" cy="2541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CE5AF82-1AD1-AA85-95D1-6BB4F019FDBE}"/>
              </a:ext>
            </a:extLst>
          </p:cNvPr>
          <p:cNvSpPr/>
          <p:nvPr/>
        </p:nvSpPr>
        <p:spPr>
          <a:xfrm>
            <a:off x="2090057" y="-2125682"/>
            <a:ext cx="12077205" cy="446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F0F2EFF-63BF-0A6E-6DB2-773E42485D54}"/>
              </a:ext>
            </a:extLst>
          </p:cNvPr>
          <p:cNvSpPr/>
          <p:nvPr/>
        </p:nvSpPr>
        <p:spPr>
          <a:xfrm>
            <a:off x="589809" y="1056904"/>
            <a:ext cx="3301340" cy="4488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0C1C5BA-9B9D-7D27-F90F-B5C76BA4C534}"/>
              </a:ext>
            </a:extLst>
          </p:cNvPr>
          <p:cNvSpPr/>
          <p:nvPr/>
        </p:nvSpPr>
        <p:spPr>
          <a:xfrm>
            <a:off x="8300852" y="1056904"/>
            <a:ext cx="3301340" cy="4488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175400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7E3ED6D-EB0F-B3E7-E332-6337FDE36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aper Dodecahedron">
            <a:extLst>
              <a:ext uri="{FF2B5EF4-FFF2-40B4-BE49-F238E27FC236}">
                <a16:creationId xmlns:a16="http://schemas.microsoft.com/office/drawing/2014/main" id="{DAEC78A7-FE48-E684-B5B6-D755D594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9525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6D8A1CEF-1E74-B8E3-4990-B3F8400B0D16}"/>
              </a:ext>
            </a:extLst>
          </p:cNvPr>
          <p:cNvSpPr/>
          <p:nvPr/>
        </p:nvSpPr>
        <p:spPr>
          <a:xfrm>
            <a:off x="2090057" y="3051957"/>
            <a:ext cx="10101943" cy="48095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9E0F32DF-6660-9A82-84D3-81F65AA01628}"/>
              </a:ext>
            </a:extLst>
          </p:cNvPr>
          <p:cNvSpPr/>
          <p:nvPr/>
        </p:nvSpPr>
        <p:spPr>
          <a:xfrm>
            <a:off x="589809" y="-665018"/>
            <a:ext cx="4314700" cy="6210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290337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eeing Beyond the Six and Nine: Embracing Multiple Perspectives in Conflict  Resolution">
            <a:extLst>
              <a:ext uri="{FF2B5EF4-FFF2-40B4-BE49-F238E27FC236}">
                <a16:creationId xmlns:a16="http://schemas.microsoft.com/office/drawing/2014/main" id="{028F6D7C-C70D-1195-599A-781775ABC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72337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198D944-8406-A232-3DE6-8058CDCC6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eeing Beyond the Six and Nine: Embracing Multiple Perspectives in Conflict  Resolution">
            <a:extLst>
              <a:ext uri="{FF2B5EF4-FFF2-40B4-BE49-F238E27FC236}">
                <a16:creationId xmlns:a16="http://schemas.microsoft.com/office/drawing/2014/main" id="{61800809-F762-0E8A-D351-1BF545C53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214AB88B-6B9B-AA39-9DEB-E3E0712D7C27}"/>
              </a:ext>
            </a:extLst>
          </p:cNvPr>
          <p:cNvSpPr txBox="1">
            <a:spLocks/>
          </p:cNvSpPr>
          <p:nvPr/>
        </p:nvSpPr>
        <p:spPr>
          <a:xfrm>
            <a:off x="445820" y="2721521"/>
            <a:ext cx="11300360" cy="1414958"/>
          </a:xfrm>
          <a:prstGeom prst="rect">
            <a:avLst/>
          </a:prstGeom>
        </p:spPr>
        <p:txBody>
          <a:bodyPr vert="horz" lIns="9000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7200" b="1" dirty="0">
                <a:solidFill>
                  <a:schemeClr val="bg1"/>
                </a:solidFill>
                <a:highlight>
                  <a:srgbClr val="C9247C"/>
                </a:highlight>
              </a:rPr>
              <a:t>Es un número</a:t>
            </a:r>
            <a:endParaRPr lang="es-ES" sz="7200" dirty="0"/>
          </a:p>
        </p:txBody>
      </p:sp>
    </p:spTree>
    <p:extLst>
      <p:ext uri="{BB962C8B-B14F-4D97-AF65-F5344CB8AC3E}">
        <p14:creationId xmlns:p14="http://schemas.microsoft.com/office/powerpoint/2010/main" val="174930483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B7155-ADAC-5E45-8E51-52D2EA7C6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Castillo de naipes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DBB0D86-79C8-7183-61E4-27351355A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781536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lan europeo o castillo de naipes nacional? - ATTAC España | Otro mundo es  posible">
            <a:extLst>
              <a:ext uri="{FF2B5EF4-FFF2-40B4-BE49-F238E27FC236}">
                <a16:creationId xmlns:a16="http://schemas.microsoft.com/office/drawing/2014/main" id="{6179893F-FC7B-A631-CE73-F0DA09806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59" b="18902"/>
          <a:stretch>
            <a:fillRect/>
          </a:stretch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93295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astillo de naipes. – IFT">
            <a:extLst>
              <a:ext uri="{FF2B5EF4-FFF2-40B4-BE49-F238E27FC236}">
                <a16:creationId xmlns:a16="http://schemas.microsoft.com/office/drawing/2014/main" id="{880DD1CA-70ED-DA40-A439-3DAA199B1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28" r="1" b="25071"/>
          <a:stretch>
            <a:fillRect/>
          </a:stretch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9428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E70611-2AC4-E6E7-D545-5BC0E801B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Silo de conocimiento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D40CB73-6F33-1F61-AE2C-C3381F5784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404025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ilo on Apple TV Plus: release date. cast, plot, trailer | What to Watch">
            <a:extLst>
              <a:ext uri="{FF2B5EF4-FFF2-40B4-BE49-F238E27FC236}">
                <a16:creationId xmlns:a16="http://schemas.microsoft.com/office/drawing/2014/main" id="{7E2CDF22-C003-BC65-F0D9-A787CB8ED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>
            <a:fillRect/>
          </a:stretch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67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E7EF5-ED6F-4889-AD62-CDE02860C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9727C06-3869-08F7-03C8-24641A356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Preguntamos mucho, pero es normal</a:t>
            </a:r>
          </a:p>
        </p:txBody>
      </p:sp>
    </p:spTree>
    <p:extLst>
      <p:ext uri="{BB962C8B-B14F-4D97-AF65-F5344CB8AC3E}">
        <p14:creationId xmlns:p14="http://schemas.microsoft.com/office/powerpoint/2010/main" val="339985877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F0BD47C-E4B6-553D-C75A-53D089A14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E2FCD3CB-3931-8862-EDFD-FD2097155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“Quiero que todo el mundo pueda hacer de todo”</a:t>
            </a:r>
          </a:p>
        </p:txBody>
      </p:sp>
    </p:spTree>
    <p:extLst>
      <p:ext uri="{BB962C8B-B14F-4D97-AF65-F5344CB8AC3E}">
        <p14:creationId xmlns:p14="http://schemas.microsoft.com/office/powerpoint/2010/main" val="25532392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82CAB9C-761F-AF03-48D7-AF93E2616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23116EE1-A9C3-98E7-DD4B-4B12DD739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Repositorios de información</a:t>
            </a:r>
          </a:p>
        </p:txBody>
      </p:sp>
    </p:spTree>
    <p:extLst>
      <p:ext uri="{BB962C8B-B14F-4D97-AF65-F5344CB8AC3E}">
        <p14:creationId xmlns:p14="http://schemas.microsoft.com/office/powerpoint/2010/main" val="90607954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855A2-375A-5521-BC39-7D0A37750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Concept </a:t>
            </a:r>
            <a:r>
              <a:rPr lang="es-ES" dirty="0" err="1"/>
              <a:t>Responsibility</a:t>
            </a:r>
            <a:r>
              <a:rPr lang="es-ES" dirty="0"/>
              <a:t> </a:t>
            </a:r>
            <a:r>
              <a:rPr lang="es-ES" dirty="0" err="1"/>
              <a:t>Leak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DAD1D2-E198-5A05-38B7-CB9E298734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463231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C6085C5-F037-8178-CCA5-1CC75FFBC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Arreglar en el software problemas de negocio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5679BB1F-18A2-38DC-7438-D9E5ECD39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238510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DCA99E-2B5B-412B-CF1E-AC6FD36B0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Negocio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EC6479-80EC-EA8F-F045-87CCA4118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797189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F726BCA-4121-73E3-1D6D-74DF5CD59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739E0495-5DFF-8E89-D699-B57EDF0D9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Navegar entre lo específico</a:t>
            </a:r>
            <a:b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</a:b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y lo genérico</a:t>
            </a:r>
          </a:p>
        </p:txBody>
      </p:sp>
    </p:spTree>
    <p:extLst>
      <p:ext uri="{BB962C8B-B14F-4D97-AF65-F5344CB8AC3E}">
        <p14:creationId xmlns:p14="http://schemas.microsoft.com/office/powerpoint/2010/main" val="91486484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B825028-2F5E-5FE9-37BA-BD2CB092F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D9E2837-87BA-8660-32C5-D1E2EDE1E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Cómo proponerlo</a:t>
            </a:r>
          </a:p>
        </p:txBody>
      </p:sp>
    </p:spTree>
    <p:extLst>
      <p:ext uri="{BB962C8B-B14F-4D97-AF65-F5344CB8AC3E}">
        <p14:creationId xmlns:p14="http://schemas.microsoft.com/office/powerpoint/2010/main" val="274393703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60CA5E8-0506-3728-8CA0-3AA41AEE0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69A10063-263F-EED6-2B18-FA6C588BB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QAs</a:t>
            </a: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, Management &amp;</a:t>
            </a:r>
            <a:b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</a:b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27899468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FDE236-5DEE-2D98-2EE8-47AF89B01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996C5AA-C4D5-A6F9-52C3-8F1345B0E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¿Qué aporta un Manager?</a:t>
            </a:r>
          </a:p>
        </p:txBody>
      </p:sp>
    </p:spTree>
    <p:extLst>
      <p:ext uri="{BB962C8B-B14F-4D97-AF65-F5344CB8AC3E}">
        <p14:creationId xmlns:p14="http://schemas.microsoft.com/office/powerpoint/2010/main" val="27018370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F607855-F969-50E9-2178-7F6F29757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BE0EE072-F26D-2D88-AC0C-6CAEC1BAF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¡¡Claridad!!</a:t>
            </a:r>
          </a:p>
        </p:txBody>
      </p:sp>
    </p:spTree>
    <p:extLst>
      <p:ext uri="{BB962C8B-B14F-4D97-AF65-F5344CB8AC3E}">
        <p14:creationId xmlns:p14="http://schemas.microsoft.com/office/powerpoint/2010/main" val="3925303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F7B43-4484-B30A-56F9-E300A24CE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24BF0418-6403-33C1-5D0D-9E35D7DB7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Es todo normal</a:t>
            </a:r>
          </a:p>
        </p:txBody>
      </p:sp>
    </p:spTree>
    <p:extLst>
      <p:ext uri="{BB962C8B-B14F-4D97-AF65-F5344CB8AC3E}">
        <p14:creationId xmlns:p14="http://schemas.microsoft.com/office/powerpoint/2010/main" val="284979924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D95CBAB-0F40-B89D-642E-E02FC31AE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C2033ED-ABD3-64E6-E8BE-6E3ABDC1C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3052" y="511293"/>
            <a:ext cx="3937640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1031E48A-6FFB-BFD3-435C-6CE068872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9904" y="511293"/>
            <a:ext cx="5913895" cy="5665670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Claridad</a:t>
            </a:r>
          </a:p>
          <a:p>
            <a:pPr marL="0" indent="0">
              <a:buNone/>
            </a:pPr>
            <a:r>
              <a:rPr lang="es-ES" sz="4000" b="1" dirty="0">
                <a:solidFill>
                  <a:schemeClr val="bg1"/>
                </a:solidFill>
                <a:highlight>
                  <a:srgbClr val="C9247C"/>
                </a:highlight>
              </a:rPr>
              <a:t>Qué, cómo, quiénes, cuándo</a:t>
            </a:r>
            <a:endParaRPr lang="es-ES" sz="5400" b="1" dirty="0">
              <a:solidFill>
                <a:schemeClr val="bg1"/>
              </a:solidFill>
              <a:highlight>
                <a:srgbClr val="C9247C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2443812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A3F6DD6-C98E-7F22-9B02-968F12B98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190FBD8-7E39-1EDC-807C-913245E11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DDD</a:t>
            </a:r>
          </a:p>
        </p:txBody>
      </p:sp>
    </p:spTree>
    <p:extLst>
      <p:ext uri="{BB962C8B-B14F-4D97-AF65-F5344CB8AC3E}">
        <p14:creationId xmlns:p14="http://schemas.microsoft.com/office/powerpoint/2010/main" val="343551498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7D4B514-8553-15EB-9117-2ABAEA615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37E3E791-E72C-4767-5EC1-2A4879C29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D</a:t>
            </a:r>
            <a:r>
              <a:rPr lang="es-ES" sz="5400" dirty="0">
                <a:solidFill>
                  <a:schemeClr val="bg1"/>
                </a:solidFill>
                <a:highlight>
                  <a:srgbClr val="C9247C"/>
                </a:highlight>
              </a:rPr>
              <a:t>iccionario</a:t>
            </a: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 D</a:t>
            </a:r>
            <a:r>
              <a:rPr lang="es-ES" sz="5400" dirty="0">
                <a:solidFill>
                  <a:schemeClr val="bg1"/>
                </a:solidFill>
                <a:highlight>
                  <a:srgbClr val="C9247C"/>
                </a:highlight>
              </a:rPr>
              <a:t>e</a:t>
            </a: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 </a:t>
            </a:r>
            <a:r>
              <a:rPr lang="es-ES" sz="5400" dirty="0" err="1">
                <a:solidFill>
                  <a:schemeClr val="bg1"/>
                </a:solidFill>
                <a:highlight>
                  <a:srgbClr val="C9247C"/>
                </a:highlight>
              </a:rPr>
              <a:t>enten</a:t>
            </a:r>
            <a:r>
              <a:rPr lang="es-ES" sz="54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D</a:t>
            </a:r>
            <a:r>
              <a:rPr lang="es-ES" sz="5400" dirty="0" err="1">
                <a:solidFill>
                  <a:schemeClr val="bg1"/>
                </a:solidFill>
                <a:highlight>
                  <a:srgbClr val="C9247C"/>
                </a:highlight>
              </a:rPr>
              <a:t>imiento</a:t>
            </a:r>
            <a:endParaRPr lang="es-ES" sz="5400" dirty="0">
              <a:solidFill>
                <a:schemeClr val="bg1"/>
              </a:solidFill>
              <a:highlight>
                <a:srgbClr val="C9247C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038051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6AC3ECE-436C-AEA7-4130-440391A5D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BE4D6F99-8D92-55BE-73F5-390E7801E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GenAI</a:t>
            </a: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: Autocompletado moderno</a:t>
            </a:r>
            <a:endParaRPr lang="es-ES" sz="5400" dirty="0">
              <a:solidFill>
                <a:schemeClr val="bg1"/>
              </a:solidFill>
              <a:highlight>
                <a:srgbClr val="C9247C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20269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437813AE-0A82-F6AC-73DA-D8A872D725C0}"/>
              </a:ext>
            </a:extLst>
          </p:cNvPr>
          <p:cNvSpPr/>
          <p:nvPr/>
        </p:nvSpPr>
        <p:spPr>
          <a:xfrm>
            <a:off x="352301" y="-225631"/>
            <a:ext cx="12152416" cy="7208322"/>
          </a:xfrm>
          <a:prstGeom prst="rect">
            <a:avLst/>
          </a:prstGeom>
          <a:solidFill>
            <a:srgbClr val="C9247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Forma libre 10">
            <a:extLst>
              <a:ext uri="{FF2B5EF4-FFF2-40B4-BE49-F238E27FC236}">
                <a16:creationId xmlns:a16="http://schemas.microsoft.com/office/drawing/2014/main" id="{3E907D52-A2D7-47E4-B798-0D17BEEF5005}"/>
              </a:ext>
            </a:extLst>
          </p:cNvPr>
          <p:cNvSpPr/>
          <p:nvPr/>
        </p:nvSpPr>
        <p:spPr>
          <a:xfrm>
            <a:off x="-2829596" y="-1528657"/>
            <a:ext cx="14669295" cy="8891358"/>
          </a:xfrm>
          <a:custGeom>
            <a:avLst/>
            <a:gdLst>
              <a:gd name="connsiteX0" fmla="*/ 2176453 w 14669295"/>
              <a:gd name="connsiteY0" fmla="*/ 8891358 h 8891358"/>
              <a:gd name="connsiteX1" fmla="*/ 2259580 w 14669295"/>
              <a:gd name="connsiteY1" fmla="*/ 8843857 h 8891358"/>
              <a:gd name="connsiteX2" fmla="*/ 2318957 w 14669295"/>
              <a:gd name="connsiteY2" fmla="*/ 8796356 h 8891358"/>
              <a:gd name="connsiteX3" fmla="*/ 2413960 w 14669295"/>
              <a:gd name="connsiteY3" fmla="*/ 8760730 h 8891358"/>
              <a:gd name="connsiteX4" fmla="*/ 2508962 w 14669295"/>
              <a:gd name="connsiteY4" fmla="*/ 8713228 h 8891358"/>
              <a:gd name="connsiteX5" fmla="*/ 2615840 w 14669295"/>
              <a:gd name="connsiteY5" fmla="*/ 8677602 h 8891358"/>
              <a:gd name="connsiteX6" fmla="*/ 3007726 w 14669295"/>
              <a:gd name="connsiteY6" fmla="*/ 8582600 h 8891358"/>
              <a:gd name="connsiteX7" fmla="*/ 3126479 w 14669295"/>
              <a:gd name="connsiteY7" fmla="*/ 8535099 h 8891358"/>
              <a:gd name="connsiteX8" fmla="*/ 3257108 w 14669295"/>
              <a:gd name="connsiteY8" fmla="*/ 8511348 h 8891358"/>
              <a:gd name="connsiteX9" fmla="*/ 3375861 w 14669295"/>
              <a:gd name="connsiteY9" fmla="*/ 8487597 h 8891358"/>
              <a:gd name="connsiteX10" fmla="*/ 3482739 w 14669295"/>
              <a:gd name="connsiteY10" fmla="*/ 8463847 h 8891358"/>
              <a:gd name="connsiteX11" fmla="*/ 3755871 w 14669295"/>
              <a:gd name="connsiteY11" fmla="*/ 8356969 h 8891358"/>
              <a:gd name="connsiteX12" fmla="*/ 3981502 w 14669295"/>
              <a:gd name="connsiteY12" fmla="*/ 8309467 h 8891358"/>
              <a:gd name="connsiteX13" fmla="*/ 4112131 w 14669295"/>
              <a:gd name="connsiteY13" fmla="*/ 8273841 h 8891358"/>
              <a:gd name="connsiteX14" fmla="*/ 4337762 w 14669295"/>
              <a:gd name="connsiteY14" fmla="*/ 8226340 h 8891358"/>
              <a:gd name="connsiteX15" fmla="*/ 4444640 w 14669295"/>
              <a:gd name="connsiteY15" fmla="*/ 8202589 h 8891358"/>
              <a:gd name="connsiteX16" fmla="*/ 4634645 w 14669295"/>
              <a:gd name="connsiteY16" fmla="*/ 8143213 h 8891358"/>
              <a:gd name="connsiteX17" fmla="*/ 4717773 w 14669295"/>
              <a:gd name="connsiteY17" fmla="*/ 8131338 h 8891358"/>
              <a:gd name="connsiteX18" fmla="*/ 4860277 w 14669295"/>
              <a:gd name="connsiteY18" fmla="*/ 8107587 h 8891358"/>
              <a:gd name="connsiteX19" fmla="*/ 5074032 w 14669295"/>
              <a:gd name="connsiteY19" fmla="*/ 8071961 h 8891358"/>
              <a:gd name="connsiteX20" fmla="*/ 5335290 w 14669295"/>
              <a:gd name="connsiteY20" fmla="*/ 8036335 h 8891358"/>
              <a:gd name="connsiteX21" fmla="*/ 6867206 w 14669295"/>
              <a:gd name="connsiteY21" fmla="*/ 8012584 h 8891358"/>
              <a:gd name="connsiteX22" fmla="*/ 7033461 w 14669295"/>
              <a:gd name="connsiteY22" fmla="*/ 7988834 h 8891358"/>
              <a:gd name="connsiteX23" fmla="*/ 7080962 w 14669295"/>
              <a:gd name="connsiteY23" fmla="*/ 7976958 h 8891358"/>
              <a:gd name="connsiteX24" fmla="*/ 7187840 w 14669295"/>
              <a:gd name="connsiteY24" fmla="*/ 7953208 h 8891358"/>
              <a:gd name="connsiteX25" fmla="*/ 7247217 w 14669295"/>
              <a:gd name="connsiteY25" fmla="*/ 7929457 h 8891358"/>
              <a:gd name="connsiteX26" fmla="*/ 7342219 w 14669295"/>
              <a:gd name="connsiteY26" fmla="*/ 7905706 h 8891358"/>
              <a:gd name="connsiteX27" fmla="*/ 7413471 w 14669295"/>
              <a:gd name="connsiteY27" fmla="*/ 7881956 h 8891358"/>
              <a:gd name="connsiteX28" fmla="*/ 7460973 w 14669295"/>
              <a:gd name="connsiteY28" fmla="*/ 7870080 h 8891358"/>
              <a:gd name="connsiteX29" fmla="*/ 7603477 w 14669295"/>
              <a:gd name="connsiteY29" fmla="*/ 7822579 h 8891358"/>
              <a:gd name="connsiteX30" fmla="*/ 7674728 w 14669295"/>
              <a:gd name="connsiteY30" fmla="*/ 7798828 h 8891358"/>
              <a:gd name="connsiteX31" fmla="*/ 7745980 w 14669295"/>
              <a:gd name="connsiteY31" fmla="*/ 7786953 h 8891358"/>
              <a:gd name="connsiteX32" fmla="*/ 7793482 w 14669295"/>
              <a:gd name="connsiteY32" fmla="*/ 7763202 h 8891358"/>
              <a:gd name="connsiteX33" fmla="*/ 7912235 w 14669295"/>
              <a:gd name="connsiteY33" fmla="*/ 7727576 h 8891358"/>
              <a:gd name="connsiteX34" fmla="*/ 7983487 w 14669295"/>
              <a:gd name="connsiteY34" fmla="*/ 7703826 h 8891358"/>
              <a:gd name="connsiteX35" fmla="*/ 8102240 w 14669295"/>
              <a:gd name="connsiteY35" fmla="*/ 7656325 h 8891358"/>
              <a:gd name="connsiteX36" fmla="*/ 8209118 w 14669295"/>
              <a:gd name="connsiteY36" fmla="*/ 7632574 h 8891358"/>
              <a:gd name="connsiteX37" fmla="*/ 8244744 w 14669295"/>
              <a:gd name="connsiteY37" fmla="*/ 7620699 h 8891358"/>
              <a:gd name="connsiteX38" fmla="*/ 8315996 w 14669295"/>
              <a:gd name="connsiteY38" fmla="*/ 7573197 h 8891358"/>
              <a:gd name="connsiteX39" fmla="*/ 8339747 w 14669295"/>
              <a:gd name="connsiteY39" fmla="*/ 7537571 h 8891358"/>
              <a:gd name="connsiteX40" fmla="*/ 8375373 w 14669295"/>
              <a:gd name="connsiteY40" fmla="*/ 7525696 h 8891358"/>
              <a:gd name="connsiteX41" fmla="*/ 8494126 w 14669295"/>
              <a:gd name="connsiteY41" fmla="*/ 7454444 h 8891358"/>
              <a:gd name="connsiteX42" fmla="*/ 8601004 w 14669295"/>
              <a:gd name="connsiteY42" fmla="*/ 7383192 h 8891358"/>
              <a:gd name="connsiteX43" fmla="*/ 8636630 w 14669295"/>
              <a:gd name="connsiteY43" fmla="*/ 7359441 h 8891358"/>
              <a:gd name="connsiteX44" fmla="*/ 8660380 w 14669295"/>
              <a:gd name="connsiteY44" fmla="*/ 7323815 h 8891358"/>
              <a:gd name="connsiteX45" fmla="*/ 8779134 w 14669295"/>
              <a:gd name="connsiteY45" fmla="*/ 7216938 h 8891358"/>
              <a:gd name="connsiteX46" fmla="*/ 8838510 w 14669295"/>
              <a:gd name="connsiteY46" fmla="*/ 7157561 h 8891358"/>
              <a:gd name="connsiteX47" fmla="*/ 8897887 w 14669295"/>
              <a:gd name="connsiteY47" fmla="*/ 7110060 h 8891358"/>
              <a:gd name="connsiteX48" fmla="*/ 8933513 w 14669295"/>
              <a:gd name="connsiteY48" fmla="*/ 7062558 h 8891358"/>
              <a:gd name="connsiteX49" fmla="*/ 8992890 w 14669295"/>
              <a:gd name="connsiteY49" fmla="*/ 7026932 h 8891358"/>
              <a:gd name="connsiteX50" fmla="*/ 9087892 w 14669295"/>
              <a:gd name="connsiteY50" fmla="*/ 6955680 h 8891358"/>
              <a:gd name="connsiteX51" fmla="*/ 9182895 w 14669295"/>
              <a:gd name="connsiteY51" fmla="*/ 6896304 h 8891358"/>
              <a:gd name="connsiteX52" fmla="*/ 9444152 w 14669295"/>
              <a:gd name="connsiteY52" fmla="*/ 6658797 h 8891358"/>
              <a:gd name="connsiteX53" fmla="*/ 9646032 w 14669295"/>
              <a:gd name="connsiteY53" fmla="*/ 6528169 h 8891358"/>
              <a:gd name="connsiteX54" fmla="*/ 9741035 w 14669295"/>
              <a:gd name="connsiteY54" fmla="*/ 6480667 h 8891358"/>
              <a:gd name="connsiteX55" fmla="*/ 9919165 w 14669295"/>
              <a:gd name="connsiteY55" fmla="*/ 6373789 h 8891358"/>
              <a:gd name="connsiteX56" fmla="*/ 10014167 w 14669295"/>
              <a:gd name="connsiteY56" fmla="*/ 6314413 h 8891358"/>
              <a:gd name="connsiteX57" fmla="*/ 10121045 w 14669295"/>
              <a:gd name="connsiteY57" fmla="*/ 6255036 h 8891358"/>
              <a:gd name="connsiteX58" fmla="*/ 10251674 w 14669295"/>
              <a:gd name="connsiteY58" fmla="*/ 6148158 h 8891358"/>
              <a:gd name="connsiteX59" fmla="*/ 10477305 w 14669295"/>
              <a:gd name="connsiteY59" fmla="*/ 5970028 h 8891358"/>
              <a:gd name="connsiteX60" fmla="*/ 10572308 w 14669295"/>
              <a:gd name="connsiteY60" fmla="*/ 5875026 h 8891358"/>
              <a:gd name="connsiteX61" fmla="*/ 10691061 w 14669295"/>
              <a:gd name="connsiteY61" fmla="*/ 5791899 h 8891358"/>
              <a:gd name="connsiteX62" fmla="*/ 10797939 w 14669295"/>
              <a:gd name="connsiteY62" fmla="*/ 5685021 h 8891358"/>
              <a:gd name="connsiteX63" fmla="*/ 10845440 w 14669295"/>
              <a:gd name="connsiteY63" fmla="*/ 5637519 h 8891358"/>
              <a:gd name="connsiteX64" fmla="*/ 10869191 w 14669295"/>
              <a:gd name="connsiteY64" fmla="*/ 5601893 h 8891358"/>
              <a:gd name="connsiteX65" fmla="*/ 10916692 w 14669295"/>
              <a:gd name="connsiteY65" fmla="*/ 5566267 h 8891358"/>
              <a:gd name="connsiteX66" fmla="*/ 10999819 w 14669295"/>
              <a:gd name="connsiteY66" fmla="*/ 5483140 h 8891358"/>
              <a:gd name="connsiteX67" fmla="*/ 11094822 w 14669295"/>
              <a:gd name="connsiteY67" fmla="*/ 5411888 h 8891358"/>
              <a:gd name="connsiteX68" fmla="*/ 11201700 w 14669295"/>
              <a:gd name="connsiteY68" fmla="*/ 5305010 h 8891358"/>
              <a:gd name="connsiteX69" fmla="*/ 11332328 w 14669295"/>
              <a:gd name="connsiteY69" fmla="*/ 5210008 h 8891358"/>
              <a:gd name="connsiteX70" fmla="*/ 11629212 w 14669295"/>
              <a:gd name="connsiteY70" fmla="*/ 4972501 h 8891358"/>
              <a:gd name="connsiteX71" fmla="*/ 11997347 w 14669295"/>
              <a:gd name="connsiteY71" fmla="*/ 4651867 h 8891358"/>
              <a:gd name="connsiteX72" fmla="*/ 12092349 w 14669295"/>
              <a:gd name="connsiteY72" fmla="*/ 4568740 h 8891358"/>
              <a:gd name="connsiteX73" fmla="*/ 12187352 w 14669295"/>
              <a:gd name="connsiteY73" fmla="*/ 4473738 h 8891358"/>
              <a:gd name="connsiteX74" fmla="*/ 12258604 w 14669295"/>
              <a:gd name="connsiteY74" fmla="*/ 4414361 h 8891358"/>
              <a:gd name="connsiteX75" fmla="*/ 12377357 w 14669295"/>
              <a:gd name="connsiteY75" fmla="*/ 4259982 h 8891358"/>
              <a:gd name="connsiteX76" fmla="*/ 12460484 w 14669295"/>
              <a:gd name="connsiteY76" fmla="*/ 4164979 h 8891358"/>
              <a:gd name="connsiteX77" fmla="*/ 12484235 w 14669295"/>
              <a:gd name="connsiteY77" fmla="*/ 4093727 h 8891358"/>
              <a:gd name="connsiteX78" fmla="*/ 12496110 w 14669295"/>
              <a:gd name="connsiteY78" fmla="*/ 3891847 h 8891358"/>
              <a:gd name="connsiteX79" fmla="*/ 12507986 w 14669295"/>
              <a:gd name="connsiteY79" fmla="*/ 3666215 h 8891358"/>
              <a:gd name="connsiteX80" fmla="*/ 12531736 w 14669295"/>
              <a:gd name="connsiteY80" fmla="*/ 3571213 h 8891358"/>
              <a:gd name="connsiteX81" fmla="*/ 12579238 w 14669295"/>
              <a:gd name="connsiteY81" fmla="*/ 3404958 h 8891358"/>
              <a:gd name="connsiteX82" fmla="*/ 12626739 w 14669295"/>
              <a:gd name="connsiteY82" fmla="*/ 3333706 h 8891358"/>
              <a:gd name="connsiteX83" fmla="*/ 12674240 w 14669295"/>
              <a:gd name="connsiteY83" fmla="*/ 3286205 h 8891358"/>
              <a:gd name="connsiteX84" fmla="*/ 12745492 w 14669295"/>
              <a:gd name="connsiteY84" fmla="*/ 3226828 h 8891358"/>
              <a:gd name="connsiteX85" fmla="*/ 12769243 w 14669295"/>
              <a:gd name="connsiteY85" fmla="*/ 3191202 h 8891358"/>
              <a:gd name="connsiteX86" fmla="*/ 12804869 w 14669295"/>
              <a:gd name="connsiteY86" fmla="*/ 3119951 h 8891358"/>
              <a:gd name="connsiteX87" fmla="*/ 12840495 w 14669295"/>
              <a:gd name="connsiteY87" fmla="*/ 3096200 h 8891358"/>
              <a:gd name="connsiteX88" fmla="*/ 12876121 w 14669295"/>
              <a:gd name="connsiteY88" fmla="*/ 3060574 h 8891358"/>
              <a:gd name="connsiteX89" fmla="*/ 12947373 w 14669295"/>
              <a:gd name="connsiteY89" fmla="*/ 3013073 h 8891358"/>
              <a:gd name="connsiteX90" fmla="*/ 13113627 w 14669295"/>
              <a:gd name="connsiteY90" fmla="*/ 2870569 h 8891358"/>
              <a:gd name="connsiteX91" fmla="*/ 13184879 w 14669295"/>
              <a:gd name="connsiteY91" fmla="*/ 2823067 h 8891358"/>
              <a:gd name="connsiteX92" fmla="*/ 13279882 w 14669295"/>
              <a:gd name="connsiteY92" fmla="*/ 2739940 h 8891358"/>
              <a:gd name="connsiteX93" fmla="*/ 13363009 w 14669295"/>
              <a:gd name="connsiteY93" fmla="*/ 2656813 h 8891358"/>
              <a:gd name="connsiteX94" fmla="*/ 13600515 w 14669295"/>
              <a:gd name="connsiteY94" fmla="*/ 2490558 h 8891358"/>
              <a:gd name="connsiteX95" fmla="*/ 13659892 w 14669295"/>
              <a:gd name="connsiteY95" fmla="*/ 2443057 h 8891358"/>
              <a:gd name="connsiteX96" fmla="*/ 13766770 w 14669295"/>
              <a:gd name="connsiteY96" fmla="*/ 2383680 h 8891358"/>
              <a:gd name="connsiteX97" fmla="*/ 13838022 w 14669295"/>
              <a:gd name="connsiteY97" fmla="*/ 2324304 h 8891358"/>
              <a:gd name="connsiteX98" fmla="*/ 13909274 w 14669295"/>
              <a:gd name="connsiteY98" fmla="*/ 2276802 h 8891358"/>
              <a:gd name="connsiteX99" fmla="*/ 13980526 w 14669295"/>
              <a:gd name="connsiteY99" fmla="*/ 2217426 h 8891358"/>
              <a:gd name="connsiteX100" fmla="*/ 14134905 w 14669295"/>
              <a:gd name="connsiteY100" fmla="*/ 2122423 h 8891358"/>
              <a:gd name="connsiteX101" fmla="*/ 14229908 w 14669295"/>
              <a:gd name="connsiteY101" fmla="*/ 2051171 h 8891358"/>
              <a:gd name="connsiteX102" fmla="*/ 14313035 w 14669295"/>
              <a:gd name="connsiteY102" fmla="*/ 2015545 h 8891358"/>
              <a:gd name="connsiteX103" fmla="*/ 14443664 w 14669295"/>
              <a:gd name="connsiteY103" fmla="*/ 1873041 h 8891358"/>
              <a:gd name="connsiteX104" fmla="*/ 14491165 w 14669295"/>
              <a:gd name="connsiteY104" fmla="*/ 1801789 h 8891358"/>
              <a:gd name="connsiteX105" fmla="*/ 14526791 w 14669295"/>
              <a:gd name="connsiteY105" fmla="*/ 1730538 h 8891358"/>
              <a:gd name="connsiteX106" fmla="*/ 14574292 w 14669295"/>
              <a:gd name="connsiteY106" fmla="*/ 1647410 h 8891358"/>
              <a:gd name="connsiteX107" fmla="*/ 14621793 w 14669295"/>
              <a:gd name="connsiteY107" fmla="*/ 1504906 h 8891358"/>
              <a:gd name="connsiteX108" fmla="*/ 14645544 w 14669295"/>
              <a:gd name="connsiteY108" fmla="*/ 1445530 h 8891358"/>
              <a:gd name="connsiteX109" fmla="*/ 14669295 w 14669295"/>
              <a:gd name="connsiteY109" fmla="*/ 1350527 h 8891358"/>
              <a:gd name="connsiteX110" fmla="*/ 14657419 w 14669295"/>
              <a:gd name="connsiteY110" fmla="*/ 828013 h 8891358"/>
              <a:gd name="connsiteX111" fmla="*/ 14633669 w 14669295"/>
              <a:gd name="connsiteY111" fmla="*/ 673634 h 8891358"/>
              <a:gd name="connsiteX112" fmla="*/ 14621793 w 14669295"/>
              <a:gd name="connsiteY112" fmla="*/ 626132 h 8891358"/>
              <a:gd name="connsiteX113" fmla="*/ 14538666 w 14669295"/>
              <a:gd name="connsiteY113" fmla="*/ 495504 h 8891358"/>
              <a:gd name="connsiteX114" fmla="*/ 14503040 w 14669295"/>
              <a:gd name="connsiteY114" fmla="*/ 483628 h 8891358"/>
              <a:gd name="connsiteX115" fmla="*/ 14455539 w 14669295"/>
              <a:gd name="connsiteY115" fmla="*/ 448002 h 8891358"/>
              <a:gd name="connsiteX116" fmla="*/ 14419913 w 14669295"/>
              <a:gd name="connsiteY116" fmla="*/ 436127 h 8891358"/>
              <a:gd name="connsiteX117" fmla="*/ 14372412 w 14669295"/>
              <a:gd name="connsiteY117" fmla="*/ 412376 h 8891358"/>
              <a:gd name="connsiteX118" fmla="*/ 14265534 w 14669295"/>
              <a:gd name="connsiteY118" fmla="*/ 376751 h 8891358"/>
              <a:gd name="connsiteX119" fmla="*/ 14194282 w 14669295"/>
              <a:gd name="connsiteY119" fmla="*/ 341125 h 8891358"/>
              <a:gd name="connsiteX120" fmla="*/ 14039902 w 14669295"/>
              <a:gd name="connsiteY120" fmla="*/ 293623 h 8891358"/>
              <a:gd name="connsiteX121" fmla="*/ 13612391 w 14669295"/>
              <a:gd name="connsiteY121" fmla="*/ 162995 h 8891358"/>
              <a:gd name="connsiteX122" fmla="*/ 13422386 w 14669295"/>
              <a:gd name="connsiteY122" fmla="*/ 151119 h 8891358"/>
              <a:gd name="connsiteX123" fmla="*/ 13184879 w 14669295"/>
              <a:gd name="connsiteY123" fmla="*/ 115493 h 8891358"/>
              <a:gd name="connsiteX124" fmla="*/ 12317980 w 14669295"/>
              <a:gd name="connsiteY124" fmla="*/ 56117 h 8891358"/>
              <a:gd name="connsiteX125" fmla="*/ 3328360 w 14669295"/>
              <a:gd name="connsiteY125" fmla="*/ 67992 h 8891358"/>
              <a:gd name="connsiteX126" fmla="*/ 1155175 w 14669295"/>
              <a:gd name="connsiteY126" fmla="*/ 127369 h 8891358"/>
              <a:gd name="connsiteX127" fmla="*/ 929544 w 14669295"/>
              <a:gd name="connsiteY127" fmla="*/ 198621 h 8891358"/>
              <a:gd name="connsiteX128" fmla="*/ 882043 w 14669295"/>
              <a:gd name="connsiteY128" fmla="*/ 222371 h 8891358"/>
              <a:gd name="connsiteX129" fmla="*/ 798915 w 14669295"/>
              <a:gd name="connsiteY129" fmla="*/ 305499 h 8891358"/>
              <a:gd name="connsiteX130" fmla="*/ 632661 w 14669295"/>
              <a:gd name="connsiteY130" fmla="*/ 566756 h 8891358"/>
              <a:gd name="connsiteX131" fmla="*/ 573284 w 14669295"/>
              <a:gd name="connsiteY131" fmla="*/ 685509 h 8891358"/>
              <a:gd name="connsiteX132" fmla="*/ 525783 w 14669295"/>
              <a:gd name="connsiteY132" fmla="*/ 828013 h 8891358"/>
              <a:gd name="connsiteX133" fmla="*/ 347653 w 14669295"/>
              <a:gd name="connsiteY133" fmla="*/ 1350527 h 8891358"/>
              <a:gd name="connsiteX134" fmla="*/ 252651 w 14669295"/>
              <a:gd name="connsiteY134" fmla="*/ 1837415 h 8891358"/>
              <a:gd name="connsiteX135" fmla="*/ 205149 w 14669295"/>
              <a:gd name="connsiteY135" fmla="*/ 2098673 h 8891358"/>
              <a:gd name="connsiteX136" fmla="*/ 157648 w 14669295"/>
              <a:gd name="connsiteY136" fmla="*/ 2359930 h 8891358"/>
              <a:gd name="connsiteX137" fmla="*/ 133897 w 14669295"/>
              <a:gd name="connsiteY137" fmla="*/ 2668688 h 8891358"/>
              <a:gd name="connsiteX138" fmla="*/ 62645 w 14669295"/>
              <a:gd name="connsiteY138" fmla="*/ 3238704 h 8891358"/>
              <a:gd name="connsiteX139" fmla="*/ 15144 w 14669295"/>
              <a:gd name="connsiteY139" fmla="*/ 3832470 h 8891358"/>
              <a:gd name="connsiteX140" fmla="*/ 3269 w 14669295"/>
              <a:gd name="connsiteY140" fmla="*/ 4141228 h 8891358"/>
              <a:gd name="connsiteX141" fmla="*/ 74521 w 14669295"/>
              <a:gd name="connsiteY141" fmla="*/ 5780023 h 8891358"/>
              <a:gd name="connsiteX142" fmla="*/ 133897 w 14669295"/>
              <a:gd name="connsiteY142" fmla="*/ 6041280 h 8891358"/>
              <a:gd name="connsiteX143" fmla="*/ 169523 w 14669295"/>
              <a:gd name="connsiteY143" fmla="*/ 6171909 h 8891358"/>
              <a:gd name="connsiteX144" fmla="*/ 228900 w 14669295"/>
              <a:gd name="connsiteY144" fmla="*/ 6314413 h 8891358"/>
              <a:gd name="connsiteX145" fmla="*/ 454531 w 14669295"/>
              <a:gd name="connsiteY145" fmla="*/ 6694423 h 8891358"/>
              <a:gd name="connsiteX146" fmla="*/ 537658 w 14669295"/>
              <a:gd name="connsiteY146" fmla="*/ 6765675 h 8891358"/>
              <a:gd name="connsiteX147" fmla="*/ 739539 w 14669295"/>
              <a:gd name="connsiteY147" fmla="*/ 6991306 h 8891358"/>
              <a:gd name="connsiteX148" fmla="*/ 977045 w 14669295"/>
              <a:gd name="connsiteY148" fmla="*/ 7228813 h 8891358"/>
              <a:gd name="connsiteX149" fmla="*/ 1297679 w 14669295"/>
              <a:gd name="connsiteY149" fmla="*/ 7490070 h 8891358"/>
              <a:gd name="connsiteX150" fmla="*/ 1618313 w 14669295"/>
              <a:gd name="connsiteY150" fmla="*/ 7656325 h 8891358"/>
              <a:gd name="connsiteX151" fmla="*/ 2033949 w 14669295"/>
              <a:gd name="connsiteY151" fmla="*/ 7917582 h 8891358"/>
              <a:gd name="connsiteX152" fmla="*/ 2128952 w 14669295"/>
              <a:gd name="connsiteY152" fmla="*/ 8012584 h 8891358"/>
              <a:gd name="connsiteX153" fmla="*/ 2200204 w 14669295"/>
              <a:gd name="connsiteY153" fmla="*/ 8071961 h 8891358"/>
              <a:gd name="connsiteX154" fmla="*/ 2235830 w 14669295"/>
              <a:gd name="connsiteY154" fmla="*/ 8119462 h 8891358"/>
              <a:gd name="connsiteX155" fmla="*/ 2283331 w 14669295"/>
              <a:gd name="connsiteY155" fmla="*/ 8155088 h 8891358"/>
              <a:gd name="connsiteX156" fmla="*/ 2354583 w 14669295"/>
              <a:gd name="connsiteY156" fmla="*/ 8261966 h 8891358"/>
              <a:gd name="connsiteX157" fmla="*/ 2390209 w 14669295"/>
              <a:gd name="connsiteY157" fmla="*/ 8297592 h 8891358"/>
              <a:gd name="connsiteX158" fmla="*/ 2425835 w 14669295"/>
              <a:gd name="connsiteY158" fmla="*/ 8345093 h 8891358"/>
              <a:gd name="connsiteX159" fmla="*/ 2449586 w 14669295"/>
              <a:gd name="connsiteY159" fmla="*/ 8380719 h 8891358"/>
              <a:gd name="connsiteX160" fmla="*/ 2497087 w 14669295"/>
              <a:gd name="connsiteY160" fmla="*/ 8428221 h 8891358"/>
              <a:gd name="connsiteX161" fmla="*/ 2556464 w 14669295"/>
              <a:gd name="connsiteY161" fmla="*/ 8535099 h 8891358"/>
              <a:gd name="connsiteX162" fmla="*/ 2592090 w 14669295"/>
              <a:gd name="connsiteY162" fmla="*/ 8582600 h 8891358"/>
              <a:gd name="connsiteX163" fmla="*/ 2663341 w 14669295"/>
              <a:gd name="connsiteY163" fmla="*/ 8630101 h 8891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</a:cxnLst>
            <a:rect l="l" t="t" r="r" b="b"/>
            <a:pathLst>
              <a:path w="14669295" h="8891358">
                <a:moveTo>
                  <a:pt x="2176453" y="8891358"/>
                </a:moveTo>
                <a:cubicBezTo>
                  <a:pt x="2204162" y="8875524"/>
                  <a:pt x="2233026" y="8861560"/>
                  <a:pt x="2259580" y="8843857"/>
                </a:cubicBezTo>
                <a:cubicBezTo>
                  <a:pt x="2280670" y="8829797"/>
                  <a:pt x="2296640" y="8808373"/>
                  <a:pt x="2318957" y="8796356"/>
                </a:cubicBezTo>
                <a:cubicBezTo>
                  <a:pt x="2348736" y="8780322"/>
                  <a:pt x="2382975" y="8774286"/>
                  <a:pt x="2413960" y="8760730"/>
                </a:cubicBezTo>
                <a:cubicBezTo>
                  <a:pt x="2446397" y="8746539"/>
                  <a:pt x="2476224" y="8726709"/>
                  <a:pt x="2508962" y="8713228"/>
                </a:cubicBezTo>
                <a:cubicBezTo>
                  <a:pt x="2543686" y="8698930"/>
                  <a:pt x="2579871" y="8688393"/>
                  <a:pt x="2615840" y="8677602"/>
                </a:cubicBezTo>
                <a:cubicBezTo>
                  <a:pt x="2879841" y="8598402"/>
                  <a:pt x="2797594" y="8617623"/>
                  <a:pt x="3007726" y="8582600"/>
                </a:cubicBezTo>
                <a:cubicBezTo>
                  <a:pt x="3047310" y="8566766"/>
                  <a:pt x="3085486" y="8546811"/>
                  <a:pt x="3126479" y="8535099"/>
                </a:cubicBezTo>
                <a:cubicBezTo>
                  <a:pt x="3169033" y="8522941"/>
                  <a:pt x="3213633" y="8519629"/>
                  <a:pt x="3257108" y="8511348"/>
                </a:cubicBezTo>
                <a:lnTo>
                  <a:pt x="3375861" y="8487597"/>
                </a:lnTo>
                <a:cubicBezTo>
                  <a:pt x="3411573" y="8480079"/>
                  <a:pt x="3448270" y="8475836"/>
                  <a:pt x="3482739" y="8463847"/>
                </a:cubicBezTo>
                <a:cubicBezTo>
                  <a:pt x="3624831" y="8414424"/>
                  <a:pt x="3628342" y="8388852"/>
                  <a:pt x="3755871" y="8356969"/>
                </a:cubicBezTo>
                <a:cubicBezTo>
                  <a:pt x="3830435" y="8338328"/>
                  <a:pt x="3907351" y="8329690"/>
                  <a:pt x="3981502" y="8309467"/>
                </a:cubicBezTo>
                <a:cubicBezTo>
                  <a:pt x="4025045" y="8297592"/>
                  <a:pt x="4068178" y="8284097"/>
                  <a:pt x="4112131" y="8273841"/>
                </a:cubicBezTo>
                <a:cubicBezTo>
                  <a:pt x="4186979" y="8256376"/>
                  <a:pt x="4262733" y="8243013"/>
                  <a:pt x="4337762" y="8226340"/>
                </a:cubicBezTo>
                <a:cubicBezTo>
                  <a:pt x="4373388" y="8218423"/>
                  <a:pt x="4409476" y="8212357"/>
                  <a:pt x="4444640" y="8202589"/>
                </a:cubicBezTo>
                <a:cubicBezTo>
                  <a:pt x="4521501" y="8181239"/>
                  <a:pt x="4559424" y="8159331"/>
                  <a:pt x="4634645" y="8143213"/>
                </a:cubicBezTo>
                <a:cubicBezTo>
                  <a:pt x="4662014" y="8137348"/>
                  <a:pt x="4690125" y="8135703"/>
                  <a:pt x="4717773" y="8131338"/>
                </a:cubicBezTo>
                <a:cubicBezTo>
                  <a:pt x="4765340" y="8123827"/>
                  <a:pt x="4813056" y="8117031"/>
                  <a:pt x="4860277" y="8107587"/>
                </a:cubicBezTo>
                <a:cubicBezTo>
                  <a:pt x="5040837" y="8071474"/>
                  <a:pt x="4914851" y="8093668"/>
                  <a:pt x="5074032" y="8071961"/>
                </a:cubicBezTo>
                <a:cubicBezTo>
                  <a:pt x="5102106" y="8068133"/>
                  <a:pt x="5281525" y="8041223"/>
                  <a:pt x="5335290" y="8036335"/>
                </a:cubicBezTo>
                <a:cubicBezTo>
                  <a:pt x="5808636" y="7993305"/>
                  <a:pt x="6650374" y="8014470"/>
                  <a:pt x="6867206" y="8012584"/>
                </a:cubicBezTo>
                <a:cubicBezTo>
                  <a:pt x="6922624" y="8004667"/>
                  <a:pt x="6979152" y="8002412"/>
                  <a:pt x="7033461" y="7988834"/>
                </a:cubicBezTo>
                <a:cubicBezTo>
                  <a:pt x="7049295" y="7984875"/>
                  <a:pt x="7065030" y="7980499"/>
                  <a:pt x="7080962" y="7976958"/>
                </a:cubicBezTo>
                <a:cubicBezTo>
                  <a:pt x="7109199" y="7970683"/>
                  <a:pt x="7158878" y="7962862"/>
                  <a:pt x="7187840" y="7953208"/>
                </a:cubicBezTo>
                <a:cubicBezTo>
                  <a:pt x="7208063" y="7946467"/>
                  <a:pt x="7226843" y="7935726"/>
                  <a:pt x="7247217" y="7929457"/>
                </a:cubicBezTo>
                <a:cubicBezTo>
                  <a:pt x="7278415" y="7919857"/>
                  <a:pt x="7311252" y="7916028"/>
                  <a:pt x="7342219" y="7905706"/>
                </a:cubicBezTo>
                <a:cubicBezTo>
                  <a:pt x="7365970" y="7897789"/>
                  <a:pt x="7389491" y="7889150"/>
                  <a:pt x="7413471" y="7881956"/>
                </a:cubicBezTo>
                <a:cubicBezTo>
                  <a:pt x="7429104" y="7877266"/>
                  <a:pt x="7445395" y="7874948"/>
                  <a:pt x="7460973" y="7870080"/>
                </a:cubicBezTo>
                <a:cubicBezTo>
                  <a:pt x="7508765" y="7855145"/>
                  <a:pt x="7555976" y="7838413"/>
                  <a:pt x="7603477" y="7822579"/>
                </a:cubicBezTo>
                <a:cubicBezTo>
                  <a:pt x="7627227" y="7814662"/>
                  <a:pt x="7650033" y="7802944"/>
                  <a:pt x="7674728" y="7798828"/>
                </a:cubicBezTo>
                <a:lnTo>
                  <a:pt x="7745980" y="7786953"/>
                </a:lnTo>
                <a:cubicBezTo>
                  <a:pt x="7761814" y="7779036"/>
                  <a:pt x="7777045" y="7769777"/>
                  <a:pt x="7793482" y="7763202"/>
                </a:cubicBezTo>
                <a:cubicBezTo>
                  <a:pt x="7877433" y="7729622"/>
                  <a:pt x="7842262" y="7748568"/>
                  <a:pt x="7912235" y="7727576"/>
                </a:cubicBezTo>
                <a:cubicBezTo>
                  <a:pt x="7936214" y="7720382"/>
                  <a:pt x="7960046" y="7712616"/>
                  <a:pt x="7983487" y="7703826"/>
                </a:cubicBezTo>
                <a:cubicBezTo>
                  <a:pt x="8023406" y="7688857"/>
                  <a:pt x="8060434" y="7664687"/>
                  <a:pt x="8102240" y="7656325"/>
                </a:cubicBezTo>
                <a:cubicBezTo>
                  <a:pt x="8143048" y="7648163"/>
                  <a:pt x="8169991" y="7643753"/>
                  <a:pt x="8209118" y="7632574"/>
                </a:cubicBezTo>
                <a:cubicBezTo>
                  <a:pt x="8221154" y="7629135"/>
                  <a:pt x="8232869" y="7624657"/>
                  <a:pt x="8244744" y="7620699"/>
                </a:cubicBezTo>
                <a:cubicBezTo>
                  <a:pt x="8268495" y="7604865"/>
                  <a:pt x="8300162" y="7596948"/>
                  <a:pt x="8315996" y="7573197"/>
                </a:cubicBezTo>
                <a:cubicBezTo>
                  <a:pt x="8323913" y="7561322"/>
                  <a:pt x="8328602" y="7546487"/>
                  <a:pt x="8339747" y="7537571"/>
                </a:cubicBezTo>
                <a:cubicBezTo>
                  <a:pt x="8349522" y="7529751"/>
                  <a:pt x="8363867" y="7530627"/>
                  <a:pt x="8375373" y="7525696"/>
                </a:cubicBezTo>
                <a:cubicBezTo>
                  <a:pt x="8426492" y="7503788"/>
                  <a:pt x="8443479" y="7488209"/>
                  <a:pt x="8494126" y="7454444"/>
                </a:cubicBezTo>
                <a:lnTo>
                  <a:pt x="8601004" y="7383192"/>
                </a:lnTo>
                <a:lnTo>
                  <a:pt x="8636630" y="7359441"/>
                </a:lnTo>
                <a:cubicBezTo>
                  <a:pt x="8644547" y="7347566"/>
                  <a:pt x="8651243" y="7334779"/>
                  <a:pt x="8660380" y="7323815"/>
                </a:cubicBezTo>
                <a:cubicBezTo>
                  <a:pt x="8687719" y="7291008"/>
                  <a:pt x="8757341" y="7236915"/>
                  <a:pt x="8779134" y="7216938"/>
                </a:cubicBezTo>
                <a:cubicBezTo>
                  <a:pt x="8799767" y="7198024"/>
                  <a:pt x="8817705" y="7176286"/>
                  <a:pt x="8838510" y="7157561"/>
                </a:cubicBezTo>
                <a:cubicBezTo>
                  <a:pt x="8857350" y="7140605"/>
                  <a:pt x="8879964" y="7127983"/>
                  <a:pt x="8897887" y="7110060"/>
                </a:cubicBezTo>
                <a:cubicBezTo>
                  <a:pt x="8911882" y="7096065"/>
                  <a:pt x="8918618" y="7075591"/>
                  <a:pt x="8933513" y="7062558"/>
                </a:cubicBezTo>
                <a:cubicBezTo>
                  <a:pt x="8950884" y="7047359"/>
                  <a:pt x="8973913" y="7040070"/>
                  <a:pt x="8992890" y="7026932"/>
                </a:cubicBezTo>
                <a:cubicBezTo>
                  <a:pt x="9025436" y="7004400"/>
                  <a:pt x="9055273" y="6978106"/>
                  <a:pt x="9087892" y="6955680"/>
                </a:cubicBezTo>
                <a:cubicBezTo>
                  <a:pt x="9118665" y="6934524"/>
                  <a:pt x="9153531" y="6919376"/>
                  <a:pt x="9182895" y="6896304"/>
                </a:cubicBezTo>
                <a:cubicBezTo>
                  <a:pt x="9316143" y="6791610"/>
                  <a:pt x="9222636" y="6781860"/>
                  <a:pt x="9444152" y="6658797"/>
                </a:cubicBezTo>
                <a:cubicBezTo>
                  <a:pt x="9822078" y="6448840"/>
                  <a:pt x="9288771" y="6751459"/>
                  <a:pt x="9646032" y="6528169"/>
                </a:cubicBezTo>
                <a:cubicBezTo>
                  <a:pt x="9676056" y="6509404"/>
                  <a:pt x="9710212" y="6498089"/>
                  <a:pt x="9741035" y="6480667"/>
                </a:cubicBezTo>
                <a:cubicBezTo>
                  <a:pt x="9801317" y="6446595"/>
                  <a:pt x="9860016" y="6409792"/>
                  <a:pt x="9919165" y="6373789"/>
                </a:cubicBezTo>
                <a:cubicBezTo>
                  <a:pt x="9951064" y="6354372"/>
                  <a:pt x="9981523" y="6332549"/>
                  <a:pt x="10014167" y="6314413"/>
                </a:cubicBezTo>
                <a:cubicBezTo>
                  <a:pt x="10049793" y="6294621"/>
                  <a:pt x="10087657" y="6278407"/>
                  <a:pt x="10121045" y="6255036"/>
                </a:cubicBezTo>
                <a:cubicBezTo>
                  <a:pt x="10167135" y="6222773"/>
                  <a:pt x="10206923" y="6182254"/>
                  <a:pt x="10251674" y="6148158"/>
                </a:cubicBezTo>
                <a:cubicBezTo>
                  <a:pt x="10421695" y="6018618"/>
                  <a:pt x="10322259" y="6115953"/>
                  <a:pt x="10477305" y="5970028"/>
                </a:cubicBezTo>
                <a:cubicBezTo>
                  <a:pt x="10509917" y="5939334"/>
                  <a:pt x="10537903" y="5903696"/>
                  <a:pt x="10572308" y="5875026"/>
                </a:cubicBezTo>
                <a:cubicBezTo>
                  <a:pt x="10609428" y="5844093"/>
                  <a:pt x="10654101" y="5823023"/>
                  <a:pt x="10691061" y="5791899"/>
                </a:cubicBezTo>
                <a:cubicBezTo>
                  <a:pt x="10729599" y="5759446"/>
                  <a:pt x="10762313" y="5720647"/>
                  <a:pt x="10797939" y="5685021"/>
                </a:cubicBezTo>
                <a:cubicBezTo>
                  <a:pt x="10813773" y="5669187"/>
                  <a:pt x="10833019" y="5656151"/>
                  <a:pt x="10845440" y="5637519"/>
                </a:cubicBezTo>
                <a:cubicBezTo>
                  <a:pt x="10853357" y="5625644"/>
                  <a:pt x="10859099" y="5611985"/>
                  <a:pt x="10869191" y="5601893"/>
                </a:cubicBezTo>
                <a:cubicBezTo>
                  <a:pt x="10883186" y="5587898"/>
                  <a:pt x="10902047" y="5579581"/>
                  <a:pt x="10916692" y="5566267"/>
                </a:cubicBezTo>
                <a:cubicBezTo>
                  <a:pt x="10945688" y="5539907"/>
                  <a:pt x="10970206" y="5508804"/>
                  <a:pt x="10999819" y="5483140"/>
                </a:cubicBezTo>
                <a:cubicBezTo>
                  <a:pt x="11029733" y="5457215"/>
                  <a:pt x="11065140" y="5438078"/>
                  <a:pt x="11094822" y="5411888"/>
                </a:cubicBezTo>
                <a:cubicBezTo>
                  <a:pt x="11132601" y="5378554"/>
                  <a:pt x="11163311" y="5337640"/>
                  <a:pt x="11201700" y="5305010"/>
                </a:cubicBezTo>
                <a:cubicBezTo>
                  <a:pt x="11242723" y="5270140"/>
                  <a:pt x="11289829" y="5243063"/>
                  <a:pt x="11332328" y="5210008"/>
                </a:cubicBezTo>
                <a:cubicBezTo>
                  <a:pt x="11432364" y="5132202"/>
                  <a:pt x="11535438" y="5057750"/>
                  <a:pt x="11629212" y="4972501"/>
                </a:cubicBezTo>
                <a:cubicBezTo>
                  <a:pt x="11858712" y="4763865"/>
                  <a:pt x="11676178" y="4927155"/>
                  <a:pt x="11997347" y="4651867"/>
                </a:cubicBezTo>
                <a:cubicBezTo>
                  <a:pt x="12029295" y="4624483"/>
                  <a:pt x="12062595" y="4598494"/>
                  <a:pt x="12092349" y="4568740"/>
                </a:cubicBezTo>
                <a:cubicBezTo>
                  <a:pt x="12124017" y="4537073"/>
                  <a:pt x="12154534" y="4504212"/>
                  <a:pt x="12187352" y="4473738"/>
                </a:cubicBezTo>
                <a:cubicBezTo>
                  <a:pt x="12210007" y="4452701"/>
                  <a:pt x="12236743" y="4436222"/>
                  <a:pt x="12258604" y="4414361"/>
                </a:cubicBezTo>
                <a:cubicBezTo>
                  <a:pt x="12305114" y="4367851"/>
                  <a:pt x="12338191" y="4312203"/>
                  <a:pt x="12377357" y="4259982"/>
                </a:cubicBezTo>
                <a:cubicBezTo>
                  <a:pt x="12420854" y="4201986"/>
                  <a:pt x="12416540" y="4208923"/>
                  <a:pt x="12460484" y="4164979"/>
                </a:cubicBezTo>
                <a:cubicBezTo>
                  <a:pt x="12468401" y="4141228"/>
                  <a:pt x="12482765" y="4118719"/>
                  <a:pt x="12484235" y="4093727"/>
                </a:cubicBezTo>
                <a:cubicBezTo>
                  <a:pt x="12488193" y="4026434"/>
                  <a:pt x="12492371" y="3959153"/>
                  <a:pt x="12496110" y="3891847"/>
                </a:cubicBezTo>
                <a:cubicBezTo>
                  <a:pt x="12500288" y="3816648"/>
                  <a:pt x="12499669" y="3741069"/>
                  <a:pt x="12507986" y="3666215"/>
                </a:cubicBezTo>
                <a:cubicBezTo>
                  <a:pt x="12511591" y="3633773"/>
                  <a:pt x="12525334" y="3603221"/>
                  <a:pt x="12531736" y="3571213"/>
                </a:cubicBezTo>
                <a:cubicBezTo>
                  <a:pt x="12541300" y="3523397"/>
                  <a:pt x="12555234" y="3440964"/>
                  <a:pt x="12579238" y="3404958"/>
                </a:cubicBezTo>
                <a:cubicBezTo>
                  <a:pt x="12595072" y="3381207"/>
                  <a:pt x="12606555" y="3353890"/>
                  <a:pt x="12626739" y="3333706"/>
                </a:cubicBezTo>
                <a:cubicBezTo>
                  <a:pt x="12642573" y="3317872"/>
                  <a:pt x="12657239" y="3300778"/>
                  <a:pt x="12674240" y="3286205"/>
                </a:cubicBezTo>
                <a:cubicBezTo>
                  <a:pt x="12728731" y="3239499"/>
                  <a:pt x="12694019" y="3288596"/>
                  <a:pt x="12745492" y="3226828"/>
                </a:cubicBezTo>
                <a:cubicBezTo>
                  <a:pt x="12754629" y="3215864"/>
                  <a:pt x="12761326" y="3203077"/>
                  <a:pt x="12769243" y="3191202"/>
                </a:cubicBezTo>
                <a:cubicBezTo>
                  <a:pt x="12778902" y="3162225"/>
                  <a:pt x="12781847" y="3142973"/>
                  <a:pt x="12804869" y="3119951"/>
                </a:cubicBezTo>
                <a:cubicBezTo>
                  <a:pt x="12814961" y="3109859"/>
                  <a:pt x="12829531" y="3105337"/>
                  <a:pt x="12840495" y="3096200"/>
                </a:cubicBezTo>
                <a:cubicBezTo>
                  <a:pt x="12853397" y="3085449"/>
                  <a:pt x="12862864" y="3070885"/>
                  <a:pt x="12876121" y="3060574"/>
                </a:cubicBezTo>
                <a:cubicBezTo>
                  <a:pt x="12898653" y="3043049"/>
                  <a:pt x="12927189" y="3033257"/>
                  <a:pt x="12947373" y="3013073"/>
                </a:cubicBezTo>
                <a:cubicBezTo>
                  <a:pt x="13003293" y="2957153"/>
                  <a:pt x="13035285" y="2922798"/>
                  <a:pt x="13113627" y="2870569"/>
                </a:cubicBezTo>
                <a:cubicBezTo>
                  <a:pt x="13137378" y="2854735"/>
                  <a:pt x="13162434" y="2840703"/>
                  <a:pt x="13184879" y="2823067"/>
                </a:cubicBezTo>
                <a:cubicBezTo>
                  <a:pt x="13217966" y="2797070"/>
                  <a:pt x="13249120" y="2768651"/>
                  <a:pt x="13279882" y="2739940"/>
                </a:cubicBezTo>
                <a:cubicBezTo>
                  <a:pt x="13308530" y="2713202"/>
                  <a:pt x="13332077" y="2680871"/>
                  <a:pt x="13363009" y="2656813"/>
                </a:cubicBezTo>
                <a:cubicBezTo>
                  <a:pt x="13439290" y="2597483"/>
                  <a:pt x="13525053" y="2550927"/>
                  <a:pt x="13600515" y="2490558"/>
                </a:cubicBezTo>
                <a:cubicBezTo>
                  <a:pt x="13620307" y="2474724"/>
                  <a:pt x="13638802" y="2457117"/>
                  <a:pt x="13659892" y="2443057"/>
                </a:cubicBezTo>
                <a:cubicBezTo>
                  <a:pt x="13795355" y="2352748"/>
                  <a:pt x="13604441" y="2501736"/>
                  <a:pt x="13766770" y="2383680"/>
                </a:cubicBezTo>
                <a:cubicBezTo>
                  <a:pt x="13791773" y="2365496"/>
                  <a:pt x="13813289" y="2342854"/>
                  <a:pt x="13838022" y="2324304"/>
                </a:cubicBezTo>
                <a:cubicBezTo>
                  <a:pt x="13860858" y="2307177"/>
                  <a:pt x="13886438" y="2293929"/>
                  <a:pt x="13909274" y="2276802"/>
                </a:cubicBezTo>
                <a:cubicBezTo>
                  <a:pt x="13934007" y="2258252"/>
                  <a:pt x="13955107" y="2235024"/>
                  <a:pt x="13980526" y="2217426"/>
                </a:cubicBezTo>
                <a:cubicBezTo>
                  <a:pt x="14271949" y="2015673"/>
                  <a:pt x="13872960" y="2312929"/>
                  <a:pt x="14134905" y="2122423"/>
                </a:cubicBezTo>
                <a:cubicBezTo>
                  <a:pt x="14154125" y="2108445"/>
                  <a:pt x="14202081" y="2065085"/>
                  <a:pt x="14229908" y="2051171"/>
                </a:cubicBezTo>
                <a:cubicBezTo>
                  <a:pt x="14268284" y="2031983"/>
                  <a:pt x="14274200" y="2047320"/>
                  <a:pt x="14313035" y="2015545"/>
                </a:cubicBezTo>
                <a:cubicBezTo>
                  <a:pt x="14356105" y="1980306"/>
                  <a:pt x="14409185" y="1920450"/>
                  <a:pt x="14443664" y="1873041"/>
                </a:cubicBezTo>
                <a:cubicBezTo>
                  <a:pt x="14460453" y="1849956"/>
                  <a:pt x="14476782" y="1826445"/>
                  <a:pt x="14491165" y="1801789"/>
                </a:cubicBezTo>
                <a:cubicBezTo>
                  <a:pt x="14504545" y="1778852"/>
                  <a:pt x="14514202" y="1753918"/>
                  <a:pt x="14526791" y="1730538"/>
                </a:cubicBezTo>
                <a:cubicBezTo>
                  <a:pt x="14541921" y="1702439"/>
                  <a:pt x="14561908" y="1676823"/>
                  <a:pt x="14574292" y="1647410"/>
                </a:cubicBezTo>
                <a:cubicBezTo>
                  <a:pt x="14593722" y="1601263"/>
                  <a:pt x="14603197" y="1551395"/>
                  <a:pt x="14621793" y="1504906"/>
                </a:cubicBezTo>
                <a:cubicBezTo>
                  <a:pt x="14629710" y="1485114"/>
                  <a:pt x="14639275" y="1465904"/>
                  <a:pt x="14645544" y="1445530"/>
                </a:cubicBezTo>
                <a:cubicBezTo>
                  <a:pt x="14655144" y="1414331"/>
                  <a:pt x="14669295" y="1350527"/>
                  <a:pt x="14669295" y="1350527"/>
                </a:cubicBezTo>
                <a:cubicBezTo>
                  <a:pt x="14665336" y="1176356"/>
                  <a:pt x="14664115" y="1002101"/>
                  <a:pt x="14657419" y="828013"/>
                </a:cubicBezTo>
                <a:cubicBezTo>
                  <a:pt x="14655745" y="784492"/>
                  <a:pt x="14643768" y="719078"/>
                  <a:pt x="14633669" y="673634"/>
                </a:cubicBezTo>
                <a:cubicBezTo>
                  <a:pt x="14630128" y="657701"/>
                  <a:pt x="14626483" y="641765"/>
                  <a:pt x="14621793" y="626132"/>
                </a:cubicBezTo>
                <a:cubicBezTo>
                  <a:pt x="14600069" y="553718"/>
                  <a:pt x="14603585" y="544193"/>
                  <a:pt x="14538666" y="495504"/>
                </a:cubicBezTo>
                <a:cubicBezTo>
                  <a:pt x="14528652" y="487993"/>
                  <a:pt x="14514915" y="487587"/>
                  <a:pt x="14503040" y="483628"/>
                </a:cubicBezTo>
                <a:cubicBezTo>
                  <a:pt x="14487206" y="471753"/>
                  <a:pt x="14472723" y="457822"/>
                  <a:pt x="14455539" y="448002"/>
                </a:cubicBezTo>
                <a:cubicBezTo>
                  <a:pt x="14444671" y="441792"/>
                  <a:pt x="14431419" y="441058"/>
                  <a:pt x="14419913" y="436127"/>
                </a:cubicBezTo>
                <a:cubicBezTo>
                  <a:pt x="14403642" y="429154"/>
                  <a:pt x="14388589" y="419566"/>
                  <a:pt x="14372412" y="412376"/>
                </a:cubicBezTo>
                <a:cubicBezTo>
                  <a:pt x="14314921" y="386824"/>
                  <a:pt x="14320670" y="390535"/>
                  <a:pt x="14265534" y="376751"/>
                </a:cubicBezTo>
                <a:cubicBezTo>
                  <a:pt x="14241783" y="364876"/>
                  <a:pt x="14218793" y="351338"/>
                  <a:pt x="14194282" y="341125"/>
                </a:cubicBezTo>
                <a:cubicBezTo>
                  <a:pt x="14141063" y="318950"/>
                  <a:pt x="14094874" y="311947"/>
                  <a:pt x="14039902" y="293623"/>
                </a:cubicBezTo>
                <a:cubicBezTo>
                  <a:pt x="13910916" y="250628"/>
                  <a:pt x="13736028" y="170723"/>
                  <a:pt x="13612391" y="162995"/>
                </a:cubicBezTo>
                <a:lnTo>
                  <a:pt x="13422386" y="151119"/>
                </a:lnTo>
                <a:cubicBezTo>
                  <a:pt x="13343217" y="139244"/>
                  <a:pt x="13264487" y="123936"/>
                  <a:pt x="13184879" y="115493"/>
                </a:cubicBezTo>
                <a:cubicBezTo>
                  <a:pt x="12712748" y="65419"/>
                  <a:pt x="12715537" y="70841"/>
                  <a:pt x="12317980" y="56117"/>
                </a:cubicBezTo>
                <a:lnTo>
                  <a:pt x="3328360" y="67992"/>
                </a:lnTo>
                <a:cubicBezTo>
                  <a:pt x="341173" y="77618"/>
                  <a:pt x="1963678" y="-125286"/>
                  <a:pt x="1155175" y="127369"/>
                </a:cubicBezTo>
                <a:cubicBezTo>
                  <a:pt x="1092033" y="147101"/>
                  <a:pt x="981013" y="172887"/>
                  <a:pt x="929544" y="198621"/>
                </a:cubicBezTo>
                <a:lnTo>
                  <a:pt x="882043" y="222371"/>
                </a:lnTo>
                <a:cubicBezTo>
                  <a:pt x="854334" y="250080"/>
                  <a:pt x="821220" y="273280"/>
                  <a:pt x="798915" y="305499"/>
                </a:cubicBezTo>
                <a:cubicBezTo>
                  <a:pt x="699104" y="449671"/>
                  <a:pt x="702727" y="433631"/>
                  <a:pt x="632661" y="566756"/>
                </a:cubicBezTo>
                <a:cubicBezTo>
                  <a:pt x="612048" y="605920"/>
                  <a:pt x="590041" y="644547"/>
                  <a:pt x="573284" y="685509"/>
                </a:cubicBezTo>
                <a:cubicBezTo>
                  <a:pt x="554326" y="731852"/>
                  <a:pt x="542743" y="780902"/>
                  <a:pt x="525783" y="828013"/>
                </a:cubicBezTo>
                <a:cubicBezTo>
                  <a:pt x="462169" y="1004719"/>
                  <a:pt x="384996" y="1159142"/>
                  <a:pt x="347653" y="1350527"/>
                </a:cubicBezTo>
                <a:cubicBezTo>
                  <a:pt x="315986" y="1512823"/>
                  <a:pt x="283591" y="1674979"/>
                  <a:pt x="252651" y="1837415"/>
                </a:cubicBezTo>
                <a:cubicBezTo>
                  <a:pt x="236089" y="1924365"/>
                  <a:pt x="220983" y="2011587"/>
                  <a:pt x="205149" y="2098673"/>
                </a:cubicBezTo>
                <a:lnTo>
                  <a:pt x="157648" y="2359930"/>
                </a:lnTo>
                <a:cubicBezTo>
                  <a:pt x="149731" y="2462849"/>
                  <a:pt x="144992" y="2566063"/>
                  <a:pt x="133897" y="2668688"/>
                </a:cubicBezTo>
                <a:cubicBezTo>
                  <a:pt x="113316" y="2859063"/>
                  <a:pt x="79233" y="3047940"/>
                  <a:pt x="62645" y="3238704"/>
                </a:cubicBezTo>
                <a:cubicBezTo>
                  <a:pt x="47187" y="3416476"/>
                  <a:pt x="25035" y="3657735"/>
                  <a:pt x="15144" y="3832470"/>
                </a:cubicBezTo>
                <a:cubicBezTo>
                  <a:pt x="9323" y="3935301"/>
                  <a:pt x="7227" y="4038309"/>
                  <a:pt x="3269" y="4141228"/>
                </a:cubicBezTo>
                <a:cubicBezTo>
                  <a:pt x="5279" y="4204550"/>
                  <a:pt x="-26731" y="5288225"/>
                  <a:pt x="74521" y="5780023"/>
                </a:cubicBezTo>
                <a:cubicBezTo>
                  <a:pt x="92530" y="5867495"/>
                  <a:pt x="112857" y="5954488"/>
                  <a:pt x="133897" y="6041280"/>
                </a:cubicBezTo>
                <a:cubicBezTo>
                  <a:pt x="144530" y="6085143"/>
                  <a:pt x="154696" y="6129281"/>
                  <a:pt x="169523" y="6171909"/>
                </a:cubicBezTo>
                <a:cubicBezTo>
                  <a:pt x="186429" y="6220513"/>
                  <a:pt x="207459" y="6267633"/>
                  <a:pt x="228900" y="6314413"/>
                </a:cubicBezTo>
                <a:cubicBezTo>
                  <a:pt x="291099" y="6450120"/>
                  <a:pt x="362382" y="6574629"/>
                  <a:pt x="454531" y="6694423"/>
                </a:cubicBezTo>
                <a:cubicBezTo>
                  <a:pt x="476782" y="6723350"/>
                  <a:pt x="512384" y="6739348"/>
                  <a:pt x="537658" y="6765675"/>
                </a:cubicBezTo>
                <a:cubicBezTo>
                  <a:pt x="607549" y="6838478"/>
                  <a:pt x="670079" y="6918092"/>
                  <a:pt x="739539" y="6991306"/>
                </a:cubicBezTo>
                <a:cubicBezTo>
                  <a:pt x="816598" y="7072530"/>
                  <a:pt x="893092" y="7154737"/>
                  <a:pt x="977045" y="7228813"/>
                </a:cubicBezTo>
                <a:cubicBezTo>
                  <a:pt x="1094663" y="7332594"/>
                  <a:pt x="1170279" y="7412720"/>
                  <a:pt x="1297679" y="7490070"/>
                </a:cubicBezTo>
                <a:cubicBezTo>
                  <a:pt x="1727530" y="7751050"/>
                  <a:pt x="1349893" y="7516747"/>
                  <a:pt x="1618313" y="7656325"/>
                </a:cubicBezTo>
                <a:cubicBezTo>
                  <a:pt x="1789747" y="7745470"/>
                  <a:pt x="1871243" y="7800434"/>
                  <a:pt x="2033949" y="7917582"/>
                </a:cubicBezTo>
                <a:cubicBezTo>
                  <a:pt x="2241092" y="8066725"/>
                  <a:pt x="2030379" y="7914011"/>
                  <a:pt x="2128952" y="8012584"/>
                </a:cubicBezTo>
                <a:cubicBezTo>
                  <a:pt x="2150813" y="8034445"/>
                  <a:pt x="2178343" y="8050100"/>
                  <a:pt x="2200204" y="8071961"/>
                </a:cubicBezTo>
                <a:cubicBezTo>
                  <a:pt x="2214199" y="8085956"/>
                  <a:pt x="2221835" y="8105467"/>
                  <a:pt x="2235830" y="8119462"/>
                </a:cubicBezTo>
                <a:cubicBezTo>
                  <a:pt x="2249825" y="8133457"/>
                  <a:pt x="2269336" y="8141093"/>
                  <a:pt x="2283331" y="8155088"/>
                </a:cubicBezTo>
                <a:cubicBezTo>
                  <a:pt x="2322614" y="8194371"/>
                  <a:pt x="2320661" y="8216736"/>
                  <a:pt x="2354583" y="8261966"/>
                </a:cubicBezTo>
                <a:cubicBezTo>
                  <a:pt x="2364660" y="8275401"/>
                  <a:pt x="2379279" y="8284841"/>
                  <a:pt x="2390209" y="8297592"/>
                </a:cubicBezTo>
                <a:cubicBezTo>
                  <a:pt x="2403090" y="8312619"/>
                  <a:pt x="2414331" y="8328988"/>
                  <a:pt x="2425835" y="8345093"/>
                </a:cubicBezTo>
                <a:cubicBezTo>
                  <a:pt x="2434131" y="8356707"/>
                  <a:pt x="2440298" y="8369883"/>
                  <a:pt x="2449586" y="8380719"/>
                </a:cubicBezTo>
                <a:cubicBezTo>
                  <a:pt x="2464159" y="8397721"/>
                  <a:pt x="2481253" y="8412387"/>
                  <a:pt x="2497087" y="8428221"/>
                </a:cubicBezTo>
                <a:cubicBezTo>
                  <a:pt x="2515601" y="8483765"/>
                  <a:pt x="2507462" y="8469764"/>
                  <a:pt x="2556464" y="8535099"/>
                </a:cubicBezTo>
                <a:cubicBezTo>
                  <a:pt x="2568339" y="8550933"/>
                  <a:pt x="2578095" y="8568605"/>
                  <a:pt x="2592090" y="8582600"/>
                </a:cubicBezTo>
                <a:cubicBezTo>
                  <a:pt x="2619382" y="8609892"/>
                  <a:pt x="2634093" y="8615477"/>
                  <a:pt x="2663341" y="8630101"/>
                </a:cubicBezTo>
              </a:path>
            </a:pathLst>
          </a:custGeom>
          <a:solidFill>
            <a:srgbClr val="4C19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1A84C0D-BA4C-1123-F1E4-BB75B8FF17AF}"/>
              </a:ext>
            </a:extLst>
          </p:cNvPr>
          <p:cNvSpPr/>
          <p:nvPr/>
        </p:nvSpPr>
        <p:spPr>
          <a:xfrm>
            <a:off x="5582878" y="895565"/>
            <a:ext cx="4351338" cy="4351337"/>
          </a:xfrm>
          <a:prstGeom prst="rect">
            <a:avLst/>
          </a:prstGeom>
          <a:solidFill>
            <a:srgbClr val="C924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A3459C6-EA5A-AD21-2D58-B03E9617A13A}"/>
              </a:ext>
            </a:extLst>
          </p:cNvPr>
          <p:cNvSpPr/>
          <p:nvPr/>
        </p:nvSpPr>
        <p:spPr>
          <a:xfrm>
            <a:off x="6295397" y="1425648"/>
            <a:ext cx="4351338" cy="4351337"/>
          </a:xfrm>
          <a:prstGeom prst="rect">
            <a:avLst/>
          </a:prstGeom>
          <a:solidFill>
            <a:srgbClr val="4C19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Marcador de contenido 4" descr="Un hombre con chamarra negra&#10;&#10;El contenido generado por IA puede ser incorrecto.">
            <a:extLst>
              <a:ext uri="{FF2B5EF4-FFF2-40B4-BE49-F238E27FC236}">
                <a16:creationId xmlns:a16="http://schemas.microsoft.com/office/drawing/2014/main" id="{81450B69-F2C0-519C-0B19-49537D455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9136" y="1160606"/>
            <a:ext cx="4351338" cy="4351338"/>
          </a:xfr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D444C5AA-A414-3306-5A8F-2E24CAB9C5B5}"/>
              </a:ext>
            </a:extLst>
          </p:cNvPr>
          <p:cNvSpPr txBox="1">
            <a:spLocks/>
          </p:cNvSpPr>
          <p:nvPr/>
        </p:nvSpPr>
        <p:spPr>
          <a:xfrm>
            <a:off x="838200" y="1425648"/>
            <a:ext cx="6868886" cy="1414958"/>
          </a:xfrm>
          <a:prstGeom prst="rect">
            <a:avLst/>
          </a:prstGeom>
        </p:spPr>
        <p:txBody>
          <a:bodyPr vert="horz" lIns="9000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Pepe Fabra Valverde</a:t>
            </a:r>
            <a:endParaRPr lang="es-ES" sz="48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A2790E8-1413-D937-3EB7-3D30292A547A}"/>
              </a:ext>
            </a:extLst>
          </p:cNvPr>
          <p:cNvSpPr txBox="1"/>
          <p:nvPr/>
        </p:nvSpPr>
        <p:spPr>
          <a:xfrm>
            <a:off x="997527" y="2920776"/>
            <a:ext cx="41633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Developer</a:t>
            </a:r>
            <a:r>
              <a:rPr lang="es-E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2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Advocate</a:t>
            </a:r>
            <a:endParaRPr lang="es-ES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s-E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Software </a:t>
            </a:r>
            <a:r>
              <a:rPr lang="es-ES" sz="2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Solutions</a:t>
            </a:r>
            <a:r>
              <a:rPr lang="es-E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2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Architect</a:t>
            </a:r>
            <a:endParaRPr lang="es-ES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843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098" name="Picture 2" descr="A Study Finds Curiosity Is A Complex Feeling, Affected By Time : 13.7:  Cosmos And Culture : NPR">
            <a:extLst>
              <a:ext uri="{FF2B5EF4-FFF2-40B4-BE49-F238E27FC236}">
                <a16:creationId xmlns:a16="http://schemas.microsoft.com/office/drawing/2014/main" id="{8FBCCF39-06E3-101A-2F5E-8673ABAAA4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" b="25000"/>
          <a:stretch>
            <a:fillRect/>
          </a:stretch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D6322A1-CFFF-26B8-5F85-B65857AF0D6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811838"/>
          </a:xfrm>
          <a:prstGeom prst="rect">
            <a:avLst/>
          </a:prstGeom>
        </p:spPr>
        <p:txBody>
          <a:bodyPr vert="horz" lIns="9000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Curiosidad</a:t>
            </a:r>
          </a:p>
        </p:txBody>
      </p:sp>
    </p:spTree>
    <p:extLst>
      <p:ext uri="{BB962C8B-B14F-4D97-AF65-F5344CB8AC3E}">
        <p14:creationId xmlns:p14="http://schemas.microsoft.com/office/powerpoint/2010/main" val="4054879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473FD4-2698-338A-0DCC-0A1721257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wallpaper for desktop, laptop | hc24-suits-drama-film-actors">
            <a:extLst>
              <a:ext uri="{FF2B5EF4-FFF2-40B4-BE49-F238E27FC236}">
                <a16:creationId xmlns:a16="http://schemas.microsoft.com/office/drawing/2014/main" id="{C2D517A0-8D78-E82E-DD87-69BB09DAFF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>
            <a:fillRect/>
          </a:stretch>
        </p:blipFill>
        <p:spPr bwMode="auto">
          <a:xfrm>
            <a:off x="20" y="1"/>
            <a:ext cx="121919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4C91B9-3F96-F8BD-E65F-DDF6941D5EA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811838"/>
          </a:xfrm>
          <a:prstGeom prst="rect">
            <a:avLst/>
          </a:prstGeom>
        </p:spPr>
        <p:txBody>
          <a:bodyPr vert="horz" lIns="9000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Ambición</a:t>
            </a:r>
          </a:p>
        </p:txBody>
      </p:sp>
    </p:spTree>
    <p:extLst>
      <p:ext uri="{BB962C8B-B14F-4D97-AF65-F5344CB8AC3E}">
        <p14:creationId xmlns:p14="http://schemas.microsoft.com/office/powerpoint/2010/main" val="1620980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DC41C-BECF-74B5-67E7-C7F04D316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24608EDB-A26D-432D-53EA-4E2665A60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¿y si puede ser… diferente?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3230757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963BE-4B52-05CD-0E1D-574DF1BC7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101E362-77D8-8759-8BEB-49BADB03E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No estamos mal, </a:t>
            </a:r>
            <a:r>
              <a:rPr lang="es-ES" sz="54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funcioamos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2082464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BADA4-8084-13A7-85E3-938941A43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9A24310F-DC10-CAC3-6809-61D93881D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Entendemos lo que hacemos y nos ayudamos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4101451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8FD72-B5F6-5B60-1968-C8F0D1E29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05BD1F09-838E-71A2-E03E-3B7E062D4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Cada persona </a:t>
            </a:r>
            <a:r>
              <a:rPr lang="es-ES" sz="54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entedemos</a:t>
            </a: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 nuestra parte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3411974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DE935-2DA4-C24A-51CF-E54B06578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B7C61688-AB88-C45B-649D-0112B691C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Pero… ¿y si hubiese otra manera?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1926082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01568-CAA3-8354-88BB-183E8E18C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B60553E5-9FFE-4C30-90ED-21A77D4DA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No quiero encasillarme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3238835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819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194" name="Picture 2" descr="The TARDIS has a ramp! Why Ruth Madeley in an accessible Doctor Who means  the universe to us | Whizz Kidz">
            <a:extLst>
              <a:ext uri="{FF2B5EF4-FFF2-40B4-BE49-F238E27FC236}">
                <a16:creationId xmlns:a16="http://schemas.microsoft.com/office/drawing/2014/main" id="{DCE0269A-9DA8-26DF-0562-A8CF680E33D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>
            <a:fillRect/>
          </a:stretch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E9C099EF-1E79-86D7-D91A-183E6D187C6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811838"/>
          </a:xfrm>
          <a:prstGeom prst="rect">
            <a:avLst/>
          </a:prstGeom>
        </p:spPr>
        <p:txBody>
          <a:bodyPr vert="horz" lIns="9000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Das el primer paso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1509907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979F4-28CA-FD55-A673-B2F44DE3F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F6EB578F-3B66-B012-7D3E-F825F710B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Si alguien enferma, no podremos sacar su parte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3386895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8778E-6826-1F99-2464-5BBB01491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9C906BFB-3D79-5060-F19D-13F36D873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Te he tomado el pelo…</a:t>
            </a:r>
          </a:p>
        </p:txBody>
      </p:sp>
    </p:spTree>
    <p:extLst>
      <p:ext uri="{BB962C8B-B14F-4D97-AF65-F5344CB8AC3E}">
        <p14:creationId xmlns:p14="http://schemas.microsoft.com/office/powerpoint/2010/main" val="34665237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8C04B-7B66-888D-7FAC-9F5D686F4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7C32CBE7-C90D-5134-E404-EAB24A6A2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Áreas con varios dominios son siempre más complejas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10001177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DBB7D-9C97-4044-D557-4C3D155F3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6442314-B353-A369-BA6F-11C268E1E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Si juntamos nuestras partes, no nos entendemos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20402603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FA42E-843D-ED1E-21D8-B6E35C0D8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3A0CF82-A869-D47B-E664-AB37DC88D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¿qué podemos hacer?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5109127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147B3-A02B-EAE8-EF92-8297266B2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1CC4A5EE-3915-7229-9CDF-53DCFEA3A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¿qué podemos hacer?</a:t>
            </a:r>
            <a:endParaRPr lang="es-ES" sz="4800" dirty="0"/>
          </a:p>
        </p:txBody>
      </p:sp>
      <p:pic>
        <p:nvPicPr>
          <p:cNvPr id="20482" name="Picture 2" descr="Harry Styles - Falling (Official Video)">
            <a:extLst>
              <a:ext uri="{FF2B5EF4-FFF2-40B4-BE49-F238E27FC236}">
                <a16:creationId xmlns:a16="http://schemas.microsoft.com/office/drawing/2014/main" id="{00133D8E-6B1F-20F6-D63E-5CD59113A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2B7C837A-224B-FA64-4613-6890D4D9254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5811838"/>
          </a:xfrm>
          <a:prstGeom prst="rect">
            <a:avLst/>
          </a:prstGeom>
        </p:spPr>
        <p:txBody>
          <a:bodyPr vert="horz" lIns="9000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Estás cayendo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38669580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8FB2FE-494B-1285-5129-7003D29F9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4" name="Picture 6" descr="Rosalía y la apropiación: por qué se acusa a &quot;Malamente&quot; de robar a la  cultura gitana y andaluza">
            <a:extLst>
              <a:ext uri="{FF2B5EF4-FFF2-40B4-BE49-F238E27FC236}">
                <a16:creationId xmlns:a16="http://schemas.microsoft.com/office/drawing/2014/main" id="{CBF9004A-D268-B0F4-5D9B-38C4252E42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8" r="13213" b="1"/>
          <a:stretch>
            <a:fillRect/>
          </a:stretch>
        </p:blipFill>
        <p:spPr bwMode="auto">
          <a:xfrm>
            <a:off x="20" y="1"/>
            <a:ext cx="121919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EE9F0F2-24F0-2ACD-BFFF-76826141B30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5811838"/>
          </a:xfrm>
          <a:prstGeom prst="rect">
            <a:avLst/>
          </a:prstGeom>
        </p:spPr>
        <p:txBody>
          <a:bodyPr vert="horz" lIns="9000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Malamente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12490531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38BF8C-CE97-0433-9530-628CC1E95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Free Ancient Manuscript Text Image | Download at StockCake">
            <a:extLst>
              <a:ext uri="{FF2B5EF4-FFF2-40B4-BE49-F238E27FC236}">
                <a16:creationId xmlns:a16="http://schemas.microsoft.com/office/drawing/2014/main" id="{3699DD47-4ED4-0851-8045-82D08ACD7CF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18" b="22632"/>
          <a:stretch>
            <a:fillRect/>
          </a:stretch>
        </p:blipFill>
        <p:spPr bwMode="auto">
          <a:xfrm>
            <a:off x="20" y="1"/>
            <a:ext cx="121919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6229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Free Ancient Manuscript Text Image | Download at StockCake">
            <a:extLst>
              <a:ext uri="{FF2B5EF4-FFF2-40B4-BE49-F238E27FC236}">
                <a16:creationId xmlns:a16="http://schemas.microsoft.com/office/drawing/2014/main" id="{CDE116DD-305D-136E-5AB9-50C8C1C44A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18" b="22632"/>
          <a:stretch>
            <a:fillRect/>
          </a:stretch>
        </p:blipFill>
        <p:spPr bwMode="auto">
          <a:xfrm>
            <a:off x="20" y="1"/>
            <a:ext cx="121919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C1D65447-D1A7-1A5C-7278-EDE8EC6DDF95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5885CC87-50D2-01C7-0BC5-843FE3EF4E9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811838"/>
          </a:xfrm>
          <a:prstGeom prst="rect">
            <a:avLst/>
          </a:prstGeom>
        </p:spPr>
        <p:txBody>
          <a:bodyPr vert="horz" lIns="9000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El idioma es antiguo, parece olvidado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26907429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FDABDF-18CD-7B38-09C5-DB1DA4173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Free Ancient Manuscript Text Image | Download at StockCake">
            <a:extLst>
              <a:ext uri="{FF2B5EF4-FFF2-40B4-BE49-F238E27FC236}">
                <a16:creationId xmlns:a16="http://schemas.microsoft.com/office/drawing/2014/main" id="{77F60FFB-AA82-EF3F-8964-A2583968D14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18" b="22632"/>
          <a:stretch>
            <a:fillRect/>
          </a:stretch>
        </p:blipFill>
        <p:spPr bwMode="auto">
          <a:xfrm>
            <a:off x="20" y="1"/>
            <a:ext cx="121919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8BAB120E-CCA8-469E-0E93-DC1CDCE20F75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FAAB0958-A69B-D7D0-E288-F26DF9E87B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811838"/>
          </a:xfrm>
          <a:prstGeom prst="rect">
            <a:avLst/>
          </a:prstGeom>
        </p:spPr>
        <p:txBody>
          <a:bodyPr vert="horz" lIns="9000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Pero estamos con nuestra percepción empezamos a entenderlo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18787875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7BB11-E563-B9DD-43A3-F6824ECC6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Free Ancient Manuscript Text Image | Download at StockCake">
            <a:extLst>
              <a:ext uri="{FF2B5EF4-FFF2-40B4-BE49-F238E27FC236}">
                <a16:creationId xmlns:a16="http://schemas.microsoft.com/office/drawing/2014/main" id="{FE0E1713-82EA-2F17-DB25-7889DA7E31F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18" b="22632"/>
          <a:stretch>
            <a:fillRect/>
          </a:stretch>
        </p:blipFill>
        <p:spPr bwMode="auto">
          <a:xfrm>
            <a:off x="20" y="1"/>
            <a:ext cx="121919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42D14A6-0E2B-3B09-8597-06336D60D202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BF707C-BB68-F5D2-1555-99C7582F48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7868194" cy="1078321"/>
          </a:xfrm>
          <a:prstGeom prst="rect">
            <a:avLst/>
          </a:prstGeom>
          <a:solidFill>
            <a:schemeClr val="bg1"/>
          </a:solidFill>
        </p:spPr>
        <p:txBody>
          <a:bodyPr vert="horz" lIns="9000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54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BAs</a:t>
            </a: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, </a:t>
            </a:r>
            <a:r>
              <a:rPr lang="es-ES" sz="54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Docs</a:t>
            </a: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, Funcionales</a:t>
            </a:r>
            <a:endParaRPr lang="es-ES" sz="4800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DCC21C8F-A6FE-B80A-CCDA-2E9BC80AEAD9}"/>
              </a:ext>
            </a:extLst>
          </p:cNvPr>
          <p:cNvSpPr txBox="1">
            <a:spLocks/>
          </p:cNvSpPr>
          <p:nvPr/>
        </p:nvSpPr>
        <p:spPr>
          <a:xfrm>
            <a:off x="3679371" y="2252707"/>
            <a:ext cx="7868194" cy="1078321"/>
          </a:xfrm>
          <a:prstGeom prst="rect">
            <a:avLst/>
          </a:prstGeom>
          <a:solidFill>
            <a:schemeClr val="bg1"/>
          </a:solidFill>
        </p:spPr>
        <p:txBody>
          <a:bodyPr vert="horz" lIns="9000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Decisiones, conocimiento</a:t>
            </a:r>
            <a:endParaRPr lang="es-ES" sz="4800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9FE1DD61-1242-57E9-3627-175D714650F2}"/>
              </a:ext>
            </a:extLst>
          </p:cNvPr>
          <p:cNvSpPr txBox="1">
            <a:spLocks/>
          </p:cNvSpPr>
          <p:nvPr/>
        </p:nvSpPr>
        <p:spPr>
          <a:xfrm>
            <a:off x="2196737" y="3552461"/>
            <a:ext cx="7868194" cy="1888219"/>
          </a:xfrm>
          <a:prstGeom prst="rect">
            <a:avLst/>
          </a:prstGeom>
          <a:solidFill>
            <a:schemeClr val="bg1"/>
          </a:solidFill>
        </p:spPr>
        <p:txBody>
          <a:bodyPr vert="horz" lIns="9000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Repositorios, </a:t>
            </a:r>
            <a:r>
              <a:rPr lang="es-ES" sz="54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Knowledge</a:t>
            </a: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 Hub/</a:t>
            </a:r>
            <a:r>
              <a:rPr lang="es-ES" sz="54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Marketplaces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31804489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3531C-9B8B-579F-0B5B-C0F26A436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C1D01C5-66F6-3C31-145D-D21FD8869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Te engulle la ansiedad porque te abruma, no entiendes lo que dice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3592264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AD BUNNY - ESTAMOS BIEN | X100PRE (Video Oficial)">
            <a:extLst>
              <a:ext uri="{FF2B5EF4-FFF2-40B4-BE49-F238E27FC236}">
                <a16:creationId xmlns:a16="http://schemas.microsoft.com/office/drawing/2014/main" id="{2D36738C-C227-2C0D-9007-B210241A2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52CABF17-BB92-E616-F5E5-E5E5805DD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Estamos bien</a:t>
            </a:r>
          </a:p>
        </p:txBody>
      </p:sp>
    </p:spTree>
    <p:extLst>
      <p:ext uri="{BB962C8B-B14F-4D97-AF65-F5344CB8AC3E}">
        <p14:creationId xmlns:p14="http://schemas.microsoft.com/office/powerpoint/2010/main" val="11556966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F3FDB-A61C-0FF3-705F-C32AD1CF2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A0F65E6A-6A12-B41A-D0CE-CA772407F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Hay partes que sí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31463598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19A53-B912-8BFA-D3D7-05ED26BE0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2EFEEAC5-653F-78B3-971C-225F3E471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A ti al principio también te costaba, ¿y si no has compartido tu conocimiento?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16435943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B1D68-54CC-1BF4-7226-FAC2BC759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Free Ancient Manuscript Text Image | Download at StockCake">
            <a:extLst>
              <a:ext uri="{FF2B5EF4-FFF2-40B4-BE49-F238E27FC236}">
                <a16:creationId xmlns:a16="http://schemas.microsoft.com/office/drawing/2014/main" id="{CC6D5280-1351-136E-27B2-121239FF5E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18" b="22632"/>
          <a:stretch>
            <a:fillRect/>
          </a:stretch>
        </p:blipFill>
        <p:spPr bwMode="auto">
          <a:xfrm>
            <a:off x="20" y="1"/>
            <a:ext cx="121919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659E18E9-B752-989B-7DBF-4D041C62BC7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97A08850-846C-6EF6-3683-64AD66DB08A8}"/>
              </a:ext>
            </a:extLst>
          </p:cNvPr>
          <p:cNvSpPr txBox="1">
            <a:spLocks/>
          </p:cNvSpPr>
          <p:nvPr/>
        </p:nvSpPr>
        <p:spPr>
          <a:xfrm>
            <a:off x="2196737" y="3552461"/>
            <a:ext cx="7868194" cy="1888219"/>
          </a:xfrm>
          <a:prstGeom prst="rect">
            <a:avLst/>
          </a:prstGeom>
          <a:solidFill>
            <a:schemeClr val="bg1"/>
          </a:solidFill>
        </p:spPr>
        <p:txBody>
          <a:bodyPr vert="horz" lIns="9000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Repositorios, </a:t>
            </a:r>
            <a:r>
              <a:rPr lang="es-ES" sz="54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Knowledge</a:t>
            </a: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 Hub/</a:t>
            </a:r>
            <a:r>
              <a:rPr lang="es-ES" sz="54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Marketplaces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36134697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77979-77F3-3F97-D7E3-AA7132ED7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1EA04AFA-A72D-A354-8DE8-211797107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Ostras, ¿he abrumado a las nuevas personas?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38942647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87079-5328-E4CE-2BB5-EB20090DC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2E0D06FE-3882-77E5-6B51-0D25F1402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Te has olvidado de documentar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18967197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AEF30-50F3-9B41-E3FE-C686500B9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F9E31E19-7FCA-660C-3370-8266F6993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¿Entendías el contexto? Creíais que sí, pero claro… te faltan detalles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6455243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AE914-F3CE-6217-998E-A0E83359D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Free Ancient Manuscript Text Image | Download at StockCake">
            <a:extLst>
              <a:ext uri="{FF2B5EF4-FFF2-40B4-BE49-F238E27FC236}">
                <a16:creationId xmlns:a16="http://schemas.microsoft.com/office/drawing/2014/main" id="{5009D2E9-30C8-C02B-EEC2-8E04194F52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18" b="22632"/>
          <a:stretch>
            <a:fillRect/>
          </a:stretch>
        </p:blipFill>
        <p:spPr bwMode="auto">
          <a:xfrm>
            <a:off x="20" y="1"/>
            <a:ext cx="121919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C4DE9B9-9213-CEDA-ACBB-8FE082E75106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4D9E463-380B-B73E-E7CF-C85BE7036FA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811838"/>
          </a:xfrm>
          <a:prstGeom prst="rect">
            <a:avLst/>
          </a:prstGeom>
        </p:spPr>
        <p:txBody>
          <a:bodyPr vert="horz" lIns="9000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Hacia el final… pone algo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6226120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3DB85-2195-441F-952B-BCC54BE79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Free Ancient Manuscript Text Image | Download at StockCake">
            <a:extLst>
              <a:ext uri="{FF2B5EF4-FFF2-40B4-BE49-F238E27FC236}">
                <a16:creationId xmlns:a16="http://schemas.microsoft.com/office/drawing/2014/main" id="{DDEE9EA9-AABD-823A-F5C3-0397A372C96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18" b="22632"/>
          <a:stretch>
            <a:fillRect/>
          </a:stretch>
        </p:blipFill>
        <p:spPr bwMode="auto">
          <a:xfrm>
            <a:off x="20" y="1"/>
            <a:ext cx="121919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1822395C-C3E0-CB86-3DFB-7573290B57D7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4BF83F-A41F-F56F-0C6D-1010E3E1C01D}"/>
              </a:ext>
            </a:extLst>
          </p:cNvPr>
          <p:cNvSpPr txBox="1">
            <a:spLocks/>
          </p:cNvSpPr>
          <p:nvPr/>
        </p:nvSpPr>
        <p:spPr>
          <a:xfrm>
            <a:off x="2196737" y="1345474"/>
            <a:ext cx="7868194" cy="3559630"/>
          </a:xfrm>
          <a:prstGeom prst="rect">
            <a:avLst/>
          </a:prstGeom>
          <a:solidFill>
            <a:schemeClr val="bg1"/>
          </a:solidFill>
        </p:spPr>
        <p:txBody>
          <a:bodyPr vert="horz" lIns="9000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Recuerda siempre…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5400" b="1" dirty="0">
              <a:solidFill>
                <a:schemeClr val="bg1"/>
              </a:solidFill>
              <a:highlight>
                <a:srgbClr val="C9247C"/>
              </a:highlight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“Las sirenas marcadas son la bomba”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282495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9" name="Rectangle 2355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3554" name="Picture 2" descr="Ancient Greece Reloaded">
            <a:extLst>
              <a:ext uri="{FF2B5EF4-FFF2-40B4-BE49-F238E27FC236}">
                <a16:creationId xmlns:a16="http://schemas.microsoft.com/office/drawing/2014/main" id="{A7A31A99-D05F-D9D4-7589-A51D13BA42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4" b="15034"/>
          <a:stretch>
            <a:fillRect/>
          </a:stretch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1465BED-8C72-56FB-EF58-608D43D42EB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811838"/>
          </a:xfrm>
          <a:prstGeom prst="rect">
            <a:avLst/>
          </a:prstGeom>
        </p:spPr>
        <p:txBody>
          <a:bodyPr vert="horz" lIns="9000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Empiezas tus</a:t>
            </a:r>
            <a:b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</a:b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trabajos divinos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12374278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78767-E79C-6DDB-F12F-CE8346525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C5CBA4F-5BB6-DB98-DB72-9D9696C37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Buscas una </a:t>
            </a:r>
            <a:r>
              <a:rPr lang="es-ES" sz="54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checklist</a:t>
            </a: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, algo rápido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1652358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rvel Reveals The TRUTH About Spider-Man's Spider-Sense">
            <a:extLst>
              <a:ext uri="{FF2B5EF4-FFF2-40B4-BE49-F238E27FC236}">
                <a16:creationId xmlns:a16="http://schemas.microsoft.com/office/drawing/2014/main" id="{391569C8-FCDF-D3DD-BF04-0ABAF3AAA6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>
            <a:fillRect/>
          </a:stretch>
        </p:blipFill>
        <p:spPr bwMode="auto">
          <a:xfrm>
            <a:off x="20" y="1"/>
            <a:ext cx="121919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F17D9CE8-4A31-6078-991E-1481806D355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811838"/>
          </a:xfrm>
          <a:prstGeom prst="rect">
            <a:avLst/>
          </a:prstGeom>
        </p:spPr>
        <p:txBody>
          <a:bodyPr vert="horz" lIns="9000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4C198C"/>
                </a:highlight>
              </a:rPr>
              <a:t>Sentido arácnido</a:t>
            </a:r>
          </a:p>
        </p:txBody>
      </p:sp>
    </p:spTree>
    <p:extLst>
      <p:ext uri="{BB962C8B-B14F-4D97-AF65-F5344CB8AC3E}">
        <p14:creationId xmlns:p14="http://schemas.microsoft.com/office/powerpoint/2010/main" val="15746219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468B3-B62E-DF13-C2D8-A29E587AA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52641B5-60E0-57B5-80A4-FC4F0ADAB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Cómo hacer el “buen” proyecto, los productos “escalables”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32871398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91898-749D-5E97-CB79-110497BB4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AFF4B960-58A3-C5BF-4E21-C72203A95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No te termina lo que buscas, es solo la superficie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12424124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A6C53-ADAE-194D-23BE-189DEBC7B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1E345EEE-572B-990D-1A98-6B8D15EA0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Desarrolla tu intuición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9364440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BB701-5944-B049-5DDB-2B4C167CD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1D10EEA4-5BAE-E3C5-CC0E-BD9039AF5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Empiezas a ver conocimiento, decisiones, cómo se estructuran las cosas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13170199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66D76-79E5-9C98-25E2-35E3A0D7F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EBA3C653-021D-FCAF-CD60-D54BD8843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…no lo hacemos… del todo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23088002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421BD-583A-AF35-F25D-BA87B9126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2F56C16C-67BD-684A-C6BF-A0DC00471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¿Cómo lo registramos?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23328381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531CA-D65A-CE6E-60CB-3BC4C1F70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70060159-74B1-2299-0054-9183D1226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¿Está suelto? ¿O lo rodea algo más?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23566958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7" name="Rectangle 2560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5602" name="Picture 2" descr="Golden Goddess - Zelda Wiki">
            <a:extLst>
              <a:ext uri="{FF2B5EF4-FFF2-40B4-BE49-F238E27FC236}">
                <a16:creationId xmlns:a16="http://schemas.microsoft.com/office/drawing/2014/main" id="{4EC281F2-DFCD-784E-3156-10F31ED96A4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"/>
          <a:stretch>
            <a:fillRect/>
          </a:stretch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D576E2B3-A5B5-2D73-3C39-98E1C89129B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811838"/>
          </a:xfrm>
          <a:prstGeom prst="rect">
            <a:avLst/>
          </a:prstGeom>
        </p:spPr>
        <p:txBody>
          <a:bodyPr vert="horz" lIns="9000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En ese momento te viene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2324838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E86AD-54E5-2E5B-56BD-919C9BA69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97D01CC9-B4DA-0435-D824-93F0C1224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Tienes una epifanía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4405305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41586-9C02-D8ED-D446-209E6017C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B92E56D5-0BF8-6454-9B4F-C9BE69936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 algn="ctr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“…marcadas…”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285409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CEF3F1C-53B7-B8E0-AEA7-3B384F3A9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Hablamos, decimos </a:t>
            </a:r>
            <a:r>
              <a:rPr lang="es-ES" sz="54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buzzwords</a:t>
            </a: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824088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3D058-BE69-D5F3-284E-765929181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FEFA0164-3756-426A-934F-6E2C4D1EE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 algn="ctr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¡¡</a:t>
            </a:r>
            <a:r>
              <a:rPr lang="es-ES" sz="54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Markdown</a:t>
            </a: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!!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19932121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16EEE-B172-C964-E5A6-C62955009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2E42DCC-4FED-D597-5EB5-0B3E014D7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Claro, </a:t>
            </a:r>
            <a:r>
              <a:rPr lang="es-ES" sz="54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Markdown</a:t>
            </a: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 para estructurar textos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34111693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74EC1-5266-7827-E683-47E6975DB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177CF467-229C-1EB3-273F-597A33AEC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Con esto podremos probar estructuras y centrarnos en el conocimiento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6384344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5281-16DB-2E04-6749-56BF359C5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E20DF13B-3E9B-6083-A724-FAE78E4C4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Pero también tomamos decisiones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1202773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23ADC-54DD-EDB4-FE7B-D73B47F5E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958E556-5C35-A099-EC1A-73C1409EB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Entonces investigas y…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6899965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EDE02-B2D7-B96B-35A5-A39D2B86D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E7BF2F62-4867-D09F-E98A-4801B185D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 algn="ctr">
              <a:buNone/>
            </a:pPr>
            <a:r>
              <a:rPr lang="es-ES" sz="54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ADRs</a:t>
            </a:r>
            <a:endParaRPr lang="es-ES" sz="5400" b="1" dirty="0">
              <a:solidFill>
                <a:schemeClr val="bg1"/>
              </a:solidFill>
              <a:highlight>
                <a:srgbClr val="C9247C"/>
              </a:highlight>
            </a:endParaRPr>
          </a:p>
          <a:p>
            <a:pPr marL="0" indent="0" algn="ctr">
              <a:buNone/>
            </a:pPr>
            <a:r>
              <a:rPr lang="es-ES" sz="54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Architecture</a:t>
            </a: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 </a:t>
            </a:r>
            <a:r>
              <a:rPr lang="es-ES" sz="54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Decision</a:t>
            </a: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 </a:t>
            </a:r>
            <a:r>
              <a:rPr lang="es-ES" sz="54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Records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5452492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3C2A7-4CCD-4D16-4C64-8E4051869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DF2CCA30-7DD0-A317-19DA-7609B69ED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Servirá para comprender el pasado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2121285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35C04-BA64-4544-FB6C-15146BA85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D03952B1-1A2A-10D8-FBFE-DE52100E7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Pensando en cómo has </a:t>
            </a:r>
            <a:r>
              <a:rPr lang="es-ES" sz="54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desfricado</a:t>
            </a: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 el manuscrito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40836821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C66F5-7D6F-FA12-A048-CFE027A99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205F46A1-C528-4115-C938-C158B14F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 algn="ctr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“Las sirenas marcadas son la bomba”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19786951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ACAE1-036C-5851-41B2-0BEFA64AB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02EDA30B-BAA0-DD41-BC7B-A731F9473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 algn="ctr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Sirenas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4188403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46FA9-27D3-FE11-963E-FE7E9096F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95D243A-7B57-B05A-3EE7-C8BA5B43A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…pero entendemos cosas diferentes</a:t>
            </a:r>
          </a:p>
        </p:txBody>
      </p:sp>
    </p:spTree>
    <p:extLst>
      <p:ext uri="{BB962C8B-B14F-4D97-AF65-F5344CB8AC3E}">
        <p14:creationId xmlns:p14="http://schemas.microsoft.com/office/powerpoint/2010/main" val="25399168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B4FC5-DDE1-5B8F-5E34-1117DC679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F680C628-911B-73D6-A44D-CC22BC75D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 algn="ctr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Era traducirlo al inglés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32587632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417D1-AAD6-6A77-8959-2807E498A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3DC5607F-088C-223C-CB0F-A0DA3CDFA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 algn="ctr">
              <a:buNone/>
            </a:pPr>
            <a:r>
              <a:rPr lang="es-ES" sz="54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Mermaid</a:t>
            </a: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…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15218601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1910E-F90B-56D8-A3C5-DA9D0B23A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D4D893E-6487-3354-F5BF-65AE52823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 algn="ctr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¡¡</a:t>
            </a:r>
            <a:r>
              <a:rPr lang="es-ES" sz="54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Mermaid</a:t>
            </a: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!! Para diagramas con texto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24882740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94026-0FDB-C6F2-AFED-6B78E4624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628C4283-F16D-321C-B447-308CF7DEF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¿pero quién hará todo esto?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42582905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A7FC9-DA58-3B83-9133-3A91E6D5E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4018845-EB45-9FCC-BAFD-66CD61A82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Esto es MUCHO trabajo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29801744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7AB594-F091-4222-703C-4F6EF0955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7EC7E6-30AE-14AC-859E-467CAF69E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8674" name="Picture 2" descr="Kronk's Shoulder Angel/Devil Blank Template - Imgflip">
            <a:extLst>
              <a:ext uri="{FF2B5EF4-FFF2-40B4-BE49-F238E27FC236}">
                <a16:creationId xmlns:a16="http://schemas.microsoft.com/office/drawing/2014/main" id="{DF92312B-29D5-84CF-15A1-B2083CC94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200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32AA61DE-515E-AB45-9391-D20674065BF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811838"/>
          </a:xfrm>
          <a:prstGeom prst="rect">
            <a:avLst/>
          </a:prstGeom>
        </p:spPr>
        <p:txBody>
          <a:bodyPr vert="horz" lIns="9000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¿Merece la pena?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13162443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6DF1C-84E9-E475-4A95-A56719D2D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B0F0950-3F47-E957-3B9D-247E29C34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Es DEMASIADO, seguiremos como hasta ahora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17519247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6F909-A529-005E-A812-619A89FA7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0CD6A9FD-5DB5-740A-CEE6-588FE80EE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Bueno, </a:t>
            </a:r>
            <a:r>
              <a:rPr lang="es-ES" sz="54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miremoslo</a:t>
            </a: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 con perspectiva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21902353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3" name="Rectangle 2970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9698" name="Picture 2" descr="Download &quot;Chill and relax by the lake. Embrace the purity of nature.&quot; |  Wallpapers.com">
            <a:extLst>
              <a:ext uri="{FF2B5EF4-FFF2-40B4-BE49-F238E27FC236}">
                <a16:creationId xmlns:a16="http://schemas.microsoft.com/office/drawing/2014/main" id="{BD4D2B9A-A643-FCBD-FCF7-75116A56622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17"/>
          <a:stretch>
            <a:fillRect/>
          </a:stretch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F921BB5D-079A-CA9D-3795-8B9B833277D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811838"/>
          </a:xfrm>
          <a:prstGeom prst="rect">
            <a:avLst/>
          </a:prstGeom>
        </p:spPr>
        <p:txBody>
          <a:bodyPr vert="horz" lIns="9000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Reenfoque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15190426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2B999-D581-FA2D-CD0C-C9D3701ED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3A3172C3-B1C9-8318-A84A-783AFDFF9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Esto está solucionando algo que está ahí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264121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DAE24-A464-3B79-26B5-D3DF4589B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7B871000-46F0-E764-7E48-86B95A336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Sabemos hacer nuestras partes, pero solo pocos saben </a:t>
            </a:r>
            <a:r>
              <a:rPr lang="es-ES" sz="5400" b="1" i="1" dirty="0">
                <a:solidFill>
                  <a:schemeClr val="bg1"/>
                </a:solidFill>
                <a:highlight>
                  <a:srgbClr val="C9247C"/>
                </a:highlight>
              </a:rPr>
              <a:t>funcionar</a:t>
            </a:r>
            <a:endParaRPr lang="es-ES" sz="5400" b="1" dirty="0">
              <a:solidFill>
                <a:schemeClr val="bg1"/>
              </a:solidFill>
              <a:highlight>
                <a:srgbClr val="C9247C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691725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D923F-817B-6CE0-3D67-179A4F07D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DBCF12A0-563C-E257-048B-129C4E866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Es para mejorar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090652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7B2AB-34F0-62E2-86BC-3AEAC2D3C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D8BF23A-7FCE-BD33-60AA-B18CB3E2F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Una oportunidad increíble que nadie se espera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9199018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9037A-D9D4-6053-F458-4F4687EC7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EDDFBE49-7100-50B7-03C1-9288B4596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Puede que no te entiendan, pero entre manos tienes la </a:t>
            </a:r>
            <a:r>
              <a:rPr lang="es-ES" sz="5400" b="1" i="1" dirty="0">
                <a:solidFill>
                  <a:schemeClr val="bg1"/>
                </a:solidFill>
                <a:highlight>
                  <a:srgbClr val="C9247C"/>
                </a:highlight>
              </a:rPr>
              <a:t>tabla esmeralda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25367129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8F6C9-ACDE-9CFA-5C9F-817E6953A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70360D0-205A-E840-5E51-CF4920815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Tienes el CAMBIO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18359858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7" name="Rectangle 3072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722" name="Picture 2" descr="Marvel Denies Whitewashing 'Doctor Strange' to Appease China">
            <a:extLst>
              <a:ext uri="{FF2B5EF4-FFF2-40B4-BE49-F238E27FC236}">
                <a16:creationId xmlns:a16="http://schemas.microsoft.com/office/drawing/2014/main" id="{5E668660-C92E-900E-F330-B02D0AD623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>
            <a:fillRect/>
          </a:stretch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FE1CEE5C-7C80-5751-2F7A-3B2A9A89594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811838"/>
          </a:xfrm>
          <a:prstGeom prst="rect">
            <a:avLst/>
          </a:prstGeom>
        </p:spPr>
        <p:txBody>
          <a:bodyPr vert="horz" lIns="9000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Trasciendes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31296852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890A8-AFE4-BBA9-7563-633DA2AD0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F10233A2-AC99-AA95-054F-DCC5234AD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Dentro y fuera de la situación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4827608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F904E-4925-72B5-BEDB-C1D293205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3420A5CC-37FA-DE7C-3715-E776A6B48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Las tareas son flujos, bloques, contexto que le rodea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333190862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E3499-E799-5983-650D-23E45B47A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93B5F64-E491-7AC7-8A8E-5E0209599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El contexto te evoca una visión de las decisiones, los procesos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18520774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77B2A-1979-F8C2-C450-A67E3D7C1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6ACEA55-A920-E500-C4B1-182E7AEAD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¡Es una </a:t>
            </a:r>
            <a:r>
              <a:rPr lang="es-ES" sz="54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catársis</a:t>
            </a: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!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23721522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D6C35-83B8-BF80-3FF8-A05E23941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0B924295-72D2-5C0A-22F3-8BDA120A5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Documentar es respirar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1396942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F6DA5-7BAD-0BCB-6836-72CFCF5F3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DB9A7EC0-328A-D95E-3CE1-3F5ED8E29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Hay algo de incertidumbre</a:t>
            </a:r>
          </a:p>
        </p:txBody>
      </p:sp>
    </p:spTree>
    <p:extLst>
      <p:ext uri="{BB962C8B-B14F-4D97-AF65-F5344CB8AC3E}">
        <p14:creationId xmlns:p14="http://schemas.microsoft.com/office/powerpoint/2010/main" val="15098561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26005-0E04-7F82-5F3A-F4A9940D0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B2A54BE8-557D-33C5-4936-270F54692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El conocimiento son carpetas de </a:t>
            </a:r>
            <a:r>
              <a:rPr lang="es-ES" sz="54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dmonio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249315712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FCB73-ED93-C587-5D03-26FE50129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169D16C-6C88-3032-9651-570FD2221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Las </a:t>
            </a:r>
            <a:r>
              <a:rPr lang="es-ES" sz="54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features</a:t>
            </a: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 ficheros de </a:t>
            </a:r>
            <a:r>
              <a:rPr lang="es-ES" sz="54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markdown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28973622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1" name="Rectangle 3175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1746" name="Picture 2" descr="Excalibur | Quondam et Futurus | Fandom">
            <a:extLst>
              <a:ext uri="{FF2B5EF4-FFF2-40B4-BE49-F238E27FC236}">
                <a16:creationId xmlns:a16="http://schemas.microsoft.com/office/drawing/2014/main" id="{279D7419-4B29-BB05-26A9-2E8BBA5EF38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7" b="23974"/>
          <a:stretch>
            <a:fillRect/>
          </a:stretch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16785D9B-8ADF-77C3-1DF3-8AA535AAE4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811838"/>
          </a:xfrm>
          <a:prstGeom prst="rect">
            <a:avLst/>
          </a:prstGeom>
        </p:spPr>
        <p:txBody>
          <a:bodyPr vert="horz" lIns="9000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La última pieza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18590001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C1161-D6BC-7294-6B3C-C7077A57F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75D6F45F-38B7-4038-73B4-74707BC71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Las cosas fluyen, los ves con esperanza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35086068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F44E6-D1AC-8114-8EE3-0B8509ABD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14B8409-DE92-DDEC-7797-4BB2ACCD0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De pronto…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95380932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B64F4-751C-1986-3515-3A918A2FF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EA591510-BDC0-444E-3BAE-0357637E9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 algn="ctr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“…son la bomba”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358858199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4D85D-104F-E364-AB85-D2F101E3C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BE67B7C1-ECF0-54E3-EC0E-D098C9C07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La siguiente pieza no era en inglés, era un elemento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27678798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B1DB3-4147-9373-4C1A-585E7DEF3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25BE7CD3-EFC3-6499-E922-C6861518F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 algn="ctr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C4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24852368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1A527-AD20-3318-9309-AC7CAE840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C6DBB3A-73FF-26E5-622F-204C529EB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Contextos, decisiones y sistemas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19117083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2F341-26B2-70A8-2BBB-C854037BE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9783C326-BAE4-50D2-D146-BC0219B6E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Ahora visualizas las partes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16991437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7057</TotalTime>
  <Words>1341</Words>
  <Application>Microsoft Macintosh PowerPoint</Application>
  <PresentationFormat>Panorámica</PresentationFormat>
  <Paragraphs>238</Paragraphs>
  <Slides>193</Slides>
  <Notes>0</Notes>
  <HiddenSlides>36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193</vt:i4>
      </vt:variant>
    </vt:vector>
  </HeadingPairs>
  <TitlesOfParts>
    <vt:vector size="197" baseType="lpstr">
      <vt:lpstr>Aptos</vt:lpstr>
      <vt:lpstr>Arial</vt:lpstr>
      <vt:lpstr>Roboto</vt:lpstr>
      <vt:lpstr>Tema de Office</vt:lpstr>
      <vt:lpstr>No entiendes tu proyecto… y yo tampoco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Refinamiento de las slides</vt:lpstr>
      <vt:lpstr>Refinamiento de las slides</vt:lpstr>
      <vt:lpstr>Recapitulemos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Si te llevas algo, que sea esto…</vt:lpstr>
      <vt:lpstr>Presentación de PowerPoint</vt:lpstr>
      <vt:lpstr>Presentación de PowerPoint</vt:lpstr>
      <vt:lpstr>Presentación de PowerPoint</vt:lpstr>
      <vt:lpstr>Presentación de PowerPoint</vt:lpstr>
      <vt:lpstr>Conocimiento</vt:lpstr>
      <vt:lpstr>Decisiones</vt:lpstr>
      <vt:lpstr>Dodecaedro del conocimiento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Castillo de naipes</vt:lpstr>
      <vt:lpstr>Presentación de PowerPoint</vt:lpstr>
      <vt:lpstr>Presentación de PowerPoint</vt:lpstr>
      <vt:lpstr>Silo de conocimiento</vt:lpstr>
      <vt:lpstr>Presentación de PowerPoint</vt:lpstr>
      <vt:lpstr>Presentación de PowerPoint</vt:lpstr>
      <vt:lpstr>Presentación de PowerPoint</vt:lpstr>
      <vt:lpstr>Concept Responsibility Leak</vt:lpstr>
      <vt:lpstr>Arreglar en el software problemas de negocio</vt:lpstr>
      <vt:lpstr>Negocio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EXT JOSE FABRA VALVERDE</dc:creator>
  <cp:lastModifiedBy>Fabra Valverde, Jose</cp:lastModifiedBy>
  <cp:revision>38</cp:revision>
  <dcterms:created xsi:type="dcterms:W3CDTF">2025-05-15T08:16:17Z</dcterms:created>
  <dcterms:modified xsi:type="dcterms:W3CDTF">2025-06-14T14:05:58Z</dcterms:modified>
</cp:coreProperties>
</file>